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handoutMasterIdLst>
    <p:handoutMasterId r:id="rId33"/>
  </p:handoutMasterIdLst>
  <p:sldIdLst>
    <p:sldId id="842" r:id="rId2"/>
    <p:sldId id="292" r:id="rId3"/>
    <p:sldId id="284" r:id="rId4"/>
    <p:sldId id="290" r:id="rId5"/>
    <p:sldId id="838" r:id="rId6"/>
    <p:sldId id="303" r:id="rId7"/>
    <p:sldId id="810" r:id="rId8"/>
    <p:sldId id="817" r:id="rId9"/>
    <p:sldId id="814" r:id="rId10"/>
    <p:sldId id="818" r:id="rId11"/>
    <p:sldId id="820" r:id="rId12"/>
    <p:sldId id="302" r:id="rId13"/>
    <p:sldId id="819" r:id="rId14"/>
    <p:sldId id="300" r:id="rId15"/>
    <p:sldId id="821" r:id="rId16"/>
    <p:sldId id="827" r:id="rId17"/>
    <p:sldId id="833" r:id="rId18"/>
    <p:sldId id="822" r:id="rId19"/>
    <p:sldId id="825" r:id="rId20"/>
    <p:sldId id="835" r:id="rId21"/>
    <p:sldId id="823" r:id="rId22"/>
    <p:sldId id="802" r:id="rId23"/>
    <p:sldId id="785" r:id="rId24"/>
    <p:sldId id="829" r:id="rId25"/>
    <p:sldId id="839" r:id="rId26"/>
    <p:sldId id="840" r:id="rId27"/>
    <p:sldId id="841" r:id="rId28"/>
    <p:sldId id="831" r:id="rId29"/>
    <p:sldId id="830" r:id="rId30"/>
    <p:sldId id="832" r:id="rId31"/>
  </p:sldIdLst>
  <p:sldSz cx="12192000" cy="6858000"/>
  <p:notesSz cx="9928225" cy="6797675"/>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ernhmensprofil" id="{DCE2C600-7AA2-2046-A1FB-416524A14BC5}">
          <p14:sldIdLst>
            <p14:sldId id="842"/>
            <p14:sldId id="292"/>
            <p14:sldId id="284"/>
            <p14:sldId id="290"/>
            <p14:sldId id="838"/>
            <p14:sldId id="303"/>
            <p14:sldId id="810"/>
            <p14:sldId id="817"/>
            <p14:sldId id="814"/>
            <p14:sldId id="818"/>
            <p14:sldId id="820"/>
            <p14:sldId id="302"/>
            <p14:sldId id="819"/>
            <p14:sldId id="300"/>
            <p14:sldId id="821"/>
            <p14:sldId id="827"/>
            <p14:sldId id="833"/>
            <p14:sldId id="822"/>
            <p14:sldId id="825"/>
            <p14:sldId id="835"/>
            <p14:sldId id="823"/>
            <p14:sldId id="802"/>
            <p14:sldId id="785"/>
            <p14:sldId id="829"/>
            <p14:sldId id="839"/>
            <p14:sldId id="840"/>
            <p14:sldId id="841"/>
            <p14:sldId id="831"/>
            <p14:sldId id="830"/>
            <p14:sldId id="83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46859"/>
    <a:srgbClr val="625647"/>
    <a:srgbClr val="F2F0EE"/>
    <a:srgbClr val="494F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105" autoAdjust="0"/>
    <p:restoredTop sz="79775"/>
  </p:normalViewPr>
  <p:slideViewPr>
    <p:cSldViewPr snapToGrid="0">
      <p:cViewPr varScale="1">
        <p:scale>
          <a:sx n="97" d="100"/>
          <a:sy n="97" d="100"/>
        </p:scale>
        <p:origin x="90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4303313" cy="341297"/>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5622594" y="0"/>
            <a:ext cx="4303313" cy="341297"/>
          </a:xfrm>
          <a:prstGeom prst="rect">
            <a:avLst/>
          </a:prstGeom>
        </p:spPr>
        <p:txBody>
          <a:bodyPr vert="horz" lIns="91440" tIns="45720" rIns="91440" bIns="45720" rtlCol="0"/>
          <a:lstStyle>
            <a:lvl1pPr algn="r">
              <a:defRPr sz="1200"/>
            </a:lvl1pPr>
          </a:lstStyle>
          <a:p>
            <a:fld id="{869A1B57-EE7A-4428-9C75-7467DECC123D}" type="datetimeFigureOut">
              <a:rPr lang="de-DE" smtClean="0"/>
              <a:t>15.09.19</a:t>
            </a:fld>
            <a:endParaRPr lang="de-DE"/>
          </a:p>
        </p:txBody>
      </p:sp>
      <p:sp>
        <p:nvSpPr>
          <p:cNvPr id="4" name="Fußzeilenplatzhalter 3"/>
          <p:cNvSpPr>
            <a:spLocks noGrp="1"/>
          </p:cNvSpPr>
          <p:nvPr>
            <p:ph type="ftr" sz="quarter" idx="2"/>
          </p:nvPr>
        </p:nvSpPr>
        <p:spPr>
          <a:xfrm>
            <a:off x="0" y="6456378"/>
            <a:ext cx="4303313" cy="34129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5622594" y="6456378"/>
            <a:ext cx="4303313" cy="341297"/>
          </a:xfrm>
          <a:prstGeom prst="rect">
            <a:avLst/>
          </a:prstGeom>
        </p:spPr>
        <p:txBody>
          <a:bodyPr vert="horz" lIns="91440" tIns="45720" rIns="91440" bIns="45720" rtlCol="0" anchor="b"/>
          <a:lstStyle>
            <a:lvl1pPr algn="r">
              <a:defRPr sz="1200"/>
            </a:lvl1pPr>
          </a:lstStyle>
          <a:p>
            <a:fld id="{AF06352C-4E68-43EF-B9EF-55D0032ECCFC}" type="slidenum">
              <a:rPr lang="de-DE" smtClean="0"/>
              <a:t>‹Nr.›</a:t>
            </a:fld>
            <a:endParaRPr lang="de-DE"/>
          </a:p>
        </p:txBody>
      </p:sp>
    </p:spTree>
    <p:extLst>
      <p:ext uri="{BB962C8B-B14F-4D97-AF65-F5344CB8AC3E}">
        <p14:creationId xmlns:p14="http://schemas.microsoft.com/office/powerpoint/2010/main" val="3277444935"/>
      </p:ext>
    </p:extLst>
  </p:cSld>
  <p:clrMap bg1="lt1" tx1="dk1" bg2="lt2" tx2="dk2" accent1="accent1" accent2="accent2" accent3="accent3" accent4="accent4" accent5="accent5" accent6="accent6" hlink="hlink" folHlink="folHlink"/>
</p:handoutMaster>
</file>

<file path=ppt/media/image10.png>
</file>

<file path=ppt/media/image11.jpg>
</file>

<file path=ppt/media/image12.png>
</file>

<file path=ppt/media/image13.png>
</file>

<file path=ppt/media/image14.png>
</file>

<file path=ppt/media/image15.jpg>
</file>

<file path=ppt/media/image16.jpg>
</file>

<file path=ppt/media/image17.jpeg>
</file>

<file path=ppt/media/image18.png>
</file>

<file path=ppt/media/image19.jpg>
</file>

<file path=ppt/media/image2.png>
</file>

<file path=ppt/media/image20.jpg>
</file>

<file path=ppt/media/image21.jpg>
</file>

<file path=ppt/media/image22.tiff>
</file>

<file path=ppt/media/image23.png>
</file>

<file path=ppt/media/image24.png>
</file>

<file path=ppt/media/image25.png>
</file>

<file path=ppt/media/image26.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0"/>
            <a:ext cx="4302231" cy="341064"/>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5623698" y="0"/>
            <a:ext cx="4302231" cy="341064"/>
          </a:xfrm>
          <a:prstGeom prst="rect">
            <a:avLst/>
          </a:prstGeom>
        </p:spPr>
        <p:txBody>
          <a:bodyPr vert="horz" lIns="91440" tIns="45720" rIns="91440" bIns="45720" rtlCol="0"/>
          <a:lstStyle>
            <a:lvl1pPr algn="r">
              <a:defRPr sz="1200"/>
            </a:lvl1pPr>
          </a:lstStyle>
          <a:p>
            <a:fld id="{1D1326B5-246B-428F-87A6-0A6663AEBAA6}" type="datetimeFigureOut">
              <a:rPr lang="de-DE" smtClean="0"/>
              <a:t>15.09.19</a:t>
            </a:fld>
            <a:endParaRPr lang="de-DE"/>
          </a:p>
        </p:txBody>
      </p:sp>
      <p:sp>
        <p:nvSpPr>
          <p:cNvPr id="4" name="Folienbildplatzhalter 3"/>
          <p:cNvSpPr>
            <a:spLocks noGrp="1" noRot="1" noChangeAspect="1"/>
          </p:cNvSpPr>
          <p:nvPr>
            <p:ph type="sldImg" idx="2"/>
          </p:nvPr>
        </p:nvSpPr>
        <p:spPr>
          <a:xfrm>
            <a:off x="2925763" y="849313"/>
            <a:ext cx="4076700" cy="2293937"/>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992823" y="3271381"/>
            <a:ext cx="7942580" cy="2676585"/>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1" y="6456612"/>
            <a:ext cx="4302231" cy="341063"/>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5623698" y="6456612"/>
            <a:ext cx="4302231" cy="341063"/>
          </a:xfrm>
          <a:prstGeom prst="rect">
            <a:avLst/>
          </a:prstGeom>
        </p:spPr>
        <p:txBody>
          <a:bodyPr vert="horz" lIns="91440" tIns="45720" rIns="91440" bIns="45720" rtlCol="0" anchor="b"/>
          <a:lstStyle>
            <a:lvl1pPr algn="r">
              <a:defRPr sz="1200"/>
            </a:lvl1pPr>
          </a:lstStyle>
          <a:p>
            <a:fld id="{0F631351-2CD1-4817-BE03-4B15052D6633}" type="slidenum">
              <a:rPr lang="de-DE" smtClean="0"/>
              <a:t>‹Nr.›</a:t>
            </a:fld>
            <a:endParaRPr lang="de-DE"/>
          </a:p>
        </p:txBody>
      </p:sp>
    </p:spTree>
    <p:extLst>
      <p:ext uri="{BB962C8B-B14F-4D97-AF65-F5344CB8AC3E}">
        <p14:creationId xmlns:p14="http://schemas.microsoft.com/office/powerpoint/2010/main" val="1254788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marL="0" marR="0" lvl="0" indent="0" algn="r" defTabSz="988916" rtl="0" eaLnBrk="1" fontAlgn="auto" latinLnBrk="0" hangingPunct="1">
              <a:lnSpc>
                <a:spcPct val="100000"/>
              </a:lnSpc>
              <a:spcBef>
                <a:spcPts val="0"/>
              </a:spcBef>
              <a:spcAft>
                <a:spcPts val="0"/>
              </a:spcAft>
              <a:buClrTx/>
              <a:buSzTx/>
              <a:buFontTx/>
              <a:buNone/>
              <a:tabLst/>
              <a:defRPr/>
            </a:pPr>
            <a:fld id="{53ED29D5-EFF4-4BAA-A4CB-43691B25D5A5}" type="slidenum">
              <a:rPr kumimoji="0" lang="de-DE" sz="11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88916" rtl="0" eaLnBrk="1" fontAlgn="auto" latinLnBrk="0" hangingPunct="1">
                <a:lnSpc>
                  <a:spcPct val="100000"/>
                </a:lnSpc>
                <a:spcBef>
                  <a:spcPts val="0"/>
                </a:spcBef>
                <a:spcAft>
                  <a:spcPts val="0"/>
                </a:spcAft>
                <a:buClrTx/>
                <a:buSzTx/>
                <a:buFontTx/>
                <a:buNone/>
                <a:tabLst/>
                <a:defRPr/>
              </a:pPr>
              <a:t>1</a:t>
            </a:fld>
            <a:endParaRPr kumimoji="0" lang="de-DE" sz="11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39158893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eaLnBrk="1" hangingPunct="1">
              <a:buFontTx/>
              <a:buChar char="-"/>
            </a:pPr>
            <a:r>
              <a:rPr lang="de-DE" dirty="0"/>
              <a:t>weiterhin sind wir auch Mitglied der Golden </a:t>
            </a:r>
            <a:r>
              <a:rPr lang="de-DE" dirty="0" err="1"/>
              <a:t>Dudes</a:t>
            </a:r>
            <a:endParaRPr lang="de-DE" dirty="0"/>
          </a:p>
          <a:p>
            <a:pPr marL="171450" indent="-171450" eaLnBrk="1" hangingPunct="1">
              <a:buFontTx/>
              <a:buChar char="-"/>
            </a:pPr>
            <a:r>
              <a:rPr lang="de-DE" dirty="0"/>
              <a:t>somit sind wir auch auf internationaler Ebene aktiv eingebunden und haben Standorte in New York und Madrid über </a:t>
            </a:r>
            <a:r>
              <a:rPr lang="de-DE" dirty="0" err="1"/>
              <a:t>Instanbul</a:t>
            </a:r>
            <a:r>
              <a:rPr lang="de-DE" dirty="0"/>
              <a:t> bis nach Tokyo</a:t>
            </a:r>
          </a:p>
          <a:p>
            <a:endParaRPr lang="de-DE" dirty="0"/>
          </a:p>
        </p:txBody>
      </p:sp>
      <p:sp>
        <p:nvSpPr>
          <p:cNvPr id="4" name="Foliennummernplatzhalter 3"/>
          <p:cNvSpPr>
            <a:spLocks noGrp="1"/>
          </p:cNvSpPr>
          <p:nvPr>
            <p:ph type="sldNum" sz="quarter" idx="5"/>
          </p:nvPr>
        </p:nvSpPr>
        <p:spPr/>
        <p:txBody>
          <a:bodyPr/>
          <a:lstStyle/>
          <a:p>
            <a:fld id="{0F631351-2CD1-4817-BE03-4B15052D6633}" type="slidenum">
              <a:rPr lang="de-DE" smtClean="0"/>
              <a:t>10</a:t>
            </a:fld>
            <a:endParaRPr lang="de-DE"/>
          </a:p>
        </p:txBody>
      </p:sp>
    </p:spTree>
    <p:extLst>
      <p:ext uri="{BB962C8B-B14F-4D97-AF65-F5344CB8AC3E}">
        <p14:creationId xmlns:p14="http://schemas.microsoft.com/office/powerpoint/2010/main" val="3167131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11</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29298667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12</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 Deutschland weit 220 Kollegen aus unterschiedlichsten Gewerken und </a:t>
            </a:r>
            <a:r>
              <a:rPr lang="de-DE" dirty="0" err="1"/>
              <a:t>rsm</a:t>
            </a:r>
            <a:r>
              <a:rPr lang="de-DE" dirty="0"/>
              <a:t> Dresden 35 Kollegen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 bieten Konzeption, Kreation, Redaktion und Organisation</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 </a:t>
            </a:r>
            <a:r>
              <a:rPr lang="de-DE" dirty="0" err="1"/>
              <a:t>Full-Thinking</a:t>
            </a:r>
            <a:r>
              <a:rPr lang="de-DE" dirty="0"/>
              <a:t> Agentur</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 digitale Plattform UX-Design, Entwickler, Grafiker und Kommunikation in einer digitalen Welt</a:t>
            </a:r>
          </a:p>
          <a:p>
            <a:pPr eaLnBrk="1" hangingPunct="1"/>
            <a:endParaRPr lang="de-DE" dirty="0"/>
          </a:p>
        </p:txBody>
      </p:sp>
    </p:spTree>
    <p:extLst>
      <p:ext uri="{BB962C8B-B14F-4D97-AF65-F5344CB8AC3E}">
        <p14:creationId xmlns:p14="http://schemas.microsoft.com/office/powerpoint/2010/main" val="83371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14</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2906138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15</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24504491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16</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marL="171450" indent="-171450" eaLnBrk="1" hangingPunct="1">
              <a:buFontTx/>
              <a:buChar char="-"/>
            </a:pPr>
            <a:r>
              <a:rPr lang="de-DE" dirty="0"/>
              <a:t>bei einer Nacht in Paris wurde zwischen den beiden Gründern Andreas Nickel und Benjamin </a:t>
            </a:r>
            <a:r>
              <a:rPr lang="de-DE" dirty="0" err="1"/>
              <a:t>Minack</a:t>
            </a:r>
            <a:r>
              <a:rPr lang="de-DE" dirty="0"/>
              <a:t>, davor auf </a:t>
            </a:r>
            <a:r>
              <a:rPr lang="de-DE" dirty="0" err="1"/>
              <a:t>Organistorischem</a:t>
            </a:r>
            <a:r>
              <a:rPr lang="de-DE" dirty="0"/>
              <a:t> Sektor</a:t>
            </a:r>
          </a:p>
          <a:p>
            <a:pPr marL="171450" indent="-171450" eaLnBrk="1" hangingPunct="1">
              <a:buFontTx/>
              <a:buChar char="-"/>
            </a:pPr>
            <a:r>
              <a:rPr lang="de-DE" dirty="0"/>
              <a:t>es wurde besprochen wie die Agentur heißen sind und man kam auf der vorherigen Aktivität darauf das die Kunden die kommen einen ressourcenmangel haben (Personen, …)</a:t>
            </a:r>
          </a:p>
          <a:p>
            <a:pPr marL="171450" indent="-171450" eaLnBrk="1" hangingPunct="1">
              <a:buFontTx/>
              <a:buChar char="-"/>
            </a:pPr>
            <a:endParaRPr lang="de-DE" dirty="0"/>
          </a:p>
        </p:txBody>
      </p:sp>
    </p:spTree>
    <p:extLst>
      <p:ext uri="{BB962C8B-B14F-4D97-AF65-F5344CB8AC3E}">
        <p14:creationId xmlns:p14="http://schemas.microsoft.com/office/powerpoint/2010/main" val="5549937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marL="0" marR="0" lvl="0" indent="0" algn="r" defTabSz="988916" rtl="0" eaLnBrk="1" fontAlgn="auto" latinLnBrk="0" hangingPunct="1">
              <a:lnSpc>
                <a:spcPct val="100000"/>
              </a:lnSpc>
              <a:spcBef>
                <a:spcPts val="0"/>
              </a:spcBef>
              <a:spcAft>
                <a:spcPts val="0"/>
              </a:spcAft>
              <a:buClrTx/>
              <a:buSzTx/>
              <a:buFontTx/>
              <a:buNone/>
              <a:tabLst/>
              <a:defRPr/>
            </a:pPr>
            <a:fld id="{53ED29D5-EFF4-4BAA-A4CB-43691B25D5A5}" type="slidenum">
              <a:rPr kumimoji="0" lang="de-DE" sz="11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88916" rtl="0" eaLnBrk="1" fontAlgn="auto" latinLnBrk="0" hangingPunct="1">
                <a:lnSpc>
                  <a:spcPct val="100000"/>
                </a:lnSpc>
                <a:spcBef>
                  <a:spcPts val="0"/>
                </a:spcBef>
                <a:spcAft>
                  <a:spcPts val="0"/>
                </a:spcAft>
                <a:buClrTx/>
                <a:buSzTx/>
                <a:buFontTx/>
                <a:buNone/>
                <a:tabLst/>
                <a:defRPr/>
              </a:pPr>
              <a:t>17</a:t>
            </a:fld>
            <a:endParaRPr kumimoji="0" lang="de-DE" sz="11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22361938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18</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2684091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19</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marL="171450" indent="-171450" eaLnBrk="1" hangingPunct="1">
              <a:buFontTx/>
              <a:buChar char="-"/>
            </a:pPr>
            <a:r>
              <a:rPr lang="de-DE" dirty="0"/>
              <a:t>meine Aufgaben bei ressourcenmangel</a:t>
            </a:r>
          </a:p>
          <a:p>
            <a:pPr marL="171450" indent="-171450" eaLnBrk="1" hangingPunct="1">
              <a:buFontTx/>
              <a:buChar char="-"/>
            </a:pPr>
            <a:endParaRPr lang="de-DE" dirty="0"/>
          </a:p>
          <a:p>
            <a:pPr marL="171450" indent="-171450" eaLnBrk="1" hangingPunct="1">
              <a:buFontTx/>
              <a:buChar char="-"/>
            </a:pPr>
            <a:r>
              <a:rPr lang="de-DE" dirty="0"/>
              <a:t>grundsätzliche wird mir für die Zukunft freigestellt in welche Bereiche und Abteilungen ich mal hineingucken möchte</a:t>
            </a:r>
          </a:p>
        </p:txBody>
      </p:sp>
    </p:spTree>
    <p:extLst>
      <p:ext uri="{BB962C8B-B14F-4D97-AF65-F5344CB8AC3E}">
        <p14:creationId xmlns:p14="http://schemas.microsoft.com/office/powerpoint/2010/main" val="31634777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marL="0" marR="0" lvl="0" indent="0" algn="r" defTabSz="988916" rtl="0" eaLnBrk="1" fontAlgn="auto" latinLnBrk="0" hangingPunct="1">
              <a:lnSpc>
                <a:spcPct val="100000"/>
              </a:lnSpc>
              <a:spcBef>
                <a:spcPts val="0"/>
              </a:spcBef>
              <a:spcAft>
                <a:spcPts val="0"/>
              </a:spcAft>
              <a:buClrTx/>
              <a:buSzTx/>
              <a:buFontTx/>
              <a:buNone/>
              <a:tabLst/>
              <a:defRPr/>
            </a:pPr>
            <a:fld id="{53ED29D5-EFF4-4BAA-A4CB-43691B25D5A5}" type="slidenum">
              <a:rPr kumimoji="0" lang="de-DE" sz="11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88916" rtl="0" eaLnBrk="1" fontAlgn="auto" latinLnBrk="0" hangingPunct="1">
                <a:lnSpc>
                  <a:spcPct val="100000"/>
                </a:lnSpc>
                <a:spcBef>
                  <a:spcPts val="0"/>
                </a:spcBef>
                <a:spcAft>
                  <a:spcPts val="0"/>
                </a:spcAft>
                <a:buClrTx/>
                <a:buSzTx/>
                <a:buFontTx/>
                <a:buNone/>
                <a:tabLst/>
                <a:defRPr/>
              </a:pPr>
              <a:t>20</a:t>
            </a:fld>
            <a:endParaRPr kumimoji="0" lang="de-DE" sz="11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16651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2</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r>
              <a:rPr lang="de-DE" dirty="0"/>
              <a:t>Herzlich Willkommen zum meinem Vortrag </a:t>
            </a:r>
            <a:r>
              <a:rPr lang="de-DE" dirty="0" err="1"/>
              <a:t>Unternehmehnsprofil</a:t>
            </a:r>
            <a:r>
              <a:rPr lang="de-DE" dirty="0"/>
              <a:t> im Rahmen der Praxismodule, diesmal in kleiner Runde.</a:t>
            </a:r>
          </a:p>
          <a:p>
            <a:pPr eaLnBrk="1" hangingPunct="1"/>
            <a:r>
              <a:rPr lang="de-DE" dirty="0"/>
              <a:t>In diesem Vortrag will ich euch ein wenig näher bringen </a:t>
            </a:r>
          </a:p>
          <a:p>
            <a:pPr eaLnBrk="1" hangingPunct="1"/>
            <a:r>
              <a:rPr lang="de-DE" dirty="0"/>
              <a:t>was das für ein Unternehmen ist mit bei dem ich arbeite, </a:t>
            </a:r>
          </a:p>
          <a:p>
            <a:pPr eaLnBrk="1" hangingPunct="1"/>
            <a:r>
              <a:rPr lang="de-DE" dirty="0"/>
              <a:t>mit wem ich dort zusammen arbeite, </a:t>
            </a:r>
          </a:p>
          <a:p>
            <a:pPr eaLnBrk="1" hangingPunct="1"/>
            <a:r>
              <a:rPr lang="de-DE" dirty="0"/>
              <a:t>was unser täglich Brot ist und </a:t>
            </a:r>
          </a:p>
          <a:p>
            <a:pPr eaLnBrk="1" hangingPunct="1"/>
            <a:r>
              <a:rPr lang="de-DE" dirty="0"/>
              <a:t>was </a:t>
            </a:r>
            <a:r>
              <a:rPr lang="de-DE" dirty="0" err="1"/>
              <a:t>inbesondere</a:t>
            </a:r>
            <a:r>
              <a:rPr lang="de-DE" dirty="0"/>
              <a:t> meine Tätigkeiten dort sind.</a:t>
            </a:r>
          </a:p>
          <a:p>
            <a:pPr eaLnBrk="1" hangingPunct="1"/>
            <a:r>
              <a:rPr lang="de-DE" dirty="0"/>
              <a:t>Kurz gesagt: </a:t>
            </a:r>
            <a:r>
              <a:rPr lang="de-DE" dirty="0" err="1"/>
              <a:t>Unternhmen</a:t>
            </a:r>
            <a:r>
              <a:rPr lang="de-DE" dirty="0"/>
              <a:t> ist ressourcenmangel mit lustigem Logo</a:t>
            </a:r>
          </a:p>
        </p:txBody>
      </p:sp>
    </p:spTree>
    <p:extLst>
      <p:ext uri="{BB962C8B-B14F-4D97-AF65-F5344CB8AC3E}">
        <p14:creationId xmlns:p14="http://schemas.microsoft.com/office/powerpoint/2010/main" val="8958204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21</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37454852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Ministerien, und Hochschulen und Unis: Martin Luther Uni, FHE</a:t>
            </a:r>
          </a:p>
        </p:txBody>
      </p:sp>
      <p:sp>
        <p:nvSpPr>
          <p:cNvPr id="4" name="Foliennummernplatzhalter 3"/>
          <p:cNvSpPr>
            <a:spLocks noGrp="1"/>
          </p:cNvSpPr>
          <p:nvPr>
            <p:ph type="sldNum" sz="quarter" idx="5"/>
          </p:nvPr>
        </p:nvSpPr>
        <p:spPr/>
        <p:txBody>
          <a:bodyPr/>
          <a:lstStyle/>
          <a:p>
            <a:fld id="{0F631351-2CD1-4817-BE03-4B15052D6633}" type="slidenum">
              <a:rPr lang="de-DE" smtClean="0"/>
              <a:t>22</a:t>
            </a:fld>
            <a:endParaRPr lang="de-DE"/>
          </a:p>
        </p:txBody>
      </p:sp>
    </p:spTree>
    <p:extLst>
      <p:ext uri="{BB962C8B-B14F-4D97-AF65-F5344CB8AC3E}">
        <p14:creationId xmlns:p14="http://schemas.microsoft.com/office/powerpoint/2010/main" val="13840349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23</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r>
              <a:rPr lang="de-DE" sz="1200" b="0" i="0" u="none" strike="noStrike" kern="1200" baseline="0" dirty="0">
                <a:solidFill>
                  <a:schemeClr val="tx1"/>
                </a:solidFill>
                <a:latin typeface="+mn-lt"/>
                <a:ea typeface="+mn-ea"/>
                <a:cs typeface="+mn-cs"/>
              </a:rPr>
              <a:t>Funktionale Feinkonzeption auf Basis eines Designentwurfs</a:t>
            </a:r>
          </a:p>
          <a:p>
            <a:r>
              <a:rPr lang="de-DE" sz="1200" b="0" i="0" u="none" strike="noStrike" kern="1200" baseline="0" dirty="0">
                <a:solidFill>
                  <a:schemeClr val="tx1"/>
                </a:solidFill>
                <a:latin typeface="+mn-lt"/>
                <a:ea typeface="+mn-ea"/>
                <a:cs typeface="+mn-cs"/>
              </a:rPr>
              <a:t>Neues TYPO3 CMS</a:t>
            </a:r>
          </a:p>
          <a:p>
            <a:r>
              <a:rPr lang="de-DE" sz="1200" b="0" i="0" u="none" strike="noStrike" kern="1200" baseline="0" dirty="0">
                <a:solidFill>
                  <a:schemeClr val="tx1"/>
                </a:solidFill>
                <a:latin typeface="+mn-lt"/>
                <a:ea typeface="+mn-ea"/>
                <a:cs typeface="+mn-cs"/>
              </a:rPr>
              <a:t>Fokus auf die Backend Usability 80 Redakteure</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0" u="none" strike="noStrike" kern="1200" baseline="0" dirty="0">
                <a:solidFill>
                  <a:schemeClr val="tx1"/>
                </a:solidFill>
                <a:latin typeface="+mn-lt"/>
                <a:ea typeface="+mn-ea"/>
                <a:cs typeface="+mn-cs"/>
              </a:rPr>
              <a:t>Suche, Kalenderfunktion und die Personenverwaltung,</a:t>
            </a:r>
          </a:p>
          <a:p>
            <a:r>
              <a:rPr lang="de-DE" sz="1200" b="0" i="0" u="none" strike="noStrike" kern="1200" baseline="0" dirty="0">
                <a:solidFill>
                  <a:schemeClr val="tx1"/>
                </a:solidFill>
                <a:latin typeface="+mn-lt"/>
                <a:ea typeface="+mn-ea"/>
                <a:cs typeface="+mn-cs"/>
              </a:rPr>
              <a:t>LDAP Anbindung</a:t>
            </a:r>
          </a:p>
          <a:p>
            <a:r>
              <a:rPr lang="de-DE" sz="1200" b="0" i="0" u="none" strike="noStrike" kern="1200" baseline="0" dirty="0">
                <a:solidFill>
                  <a:schemeClr val="tx1"/>
                </a:solidFill>
                <a:latin typeface="+mn-lt"/>
                <a:ea typeface="+mn-ea"/>
                <a:cs typeface="+mn-cs"/>
              </a:rPr>
              <a:t>Migration der 2000 Seiten</a:t>
            </a:r>
          </a:p>
        </p:txBody>
      </p:sp>
    </p:spTree>
    <p:extLst>
      <p:ext uri="{BB962C8B-B14F-4D97-AF65-F5344CB8AC3E}">
        <p14:creationId xmlns:p14="http://schemas.microsoft.com/office/powerpoint/2010/main" val="1987362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Brand Definition und Brand Design</a:t>
            </a:r>
          </a:p>
          <a:p>
            <a:endParaRPr lang="de-DE" dirty="0"/>
          </a:p>
          <a:p>
            <a:r>
              <a:rPr lang="de-DE" dirty="0"/>
              <a:t>Website</a:t>
            </a:r>
          </a:p>
        </p:txBody>
      </p:sp>
      <p:sp>
        <p:nvSpPr>
          <p:cNvPr id="4" name="Foliennummernplatzhalter 3"/>
          <p:cNvSpPr>
            <a:spLocks noGrp="1"/>
          </p:cNvSpPr>
          <p:nvPr>
            <p:ph type="sldNum" sz="quarter" idx="5"/>
          </p:nvPr>
        </p:nvSpPr>
        <p:spPr/>
        <p:txBody>
          <a:bodyPr/>
          <a:lstStyle/>
          <a:p>
            <a:fld id="{0F631351-2CD1-4817-BE03-4B15052D6633}" type="slidenum">
              <a:rPr lang="de-DE" smtClean="0"/>
              <a:t>25</a:t>
            </a:fld>
            <a:endParaRPr lang="de-DE"/>
          </a:p>
        </p:txBody>
      </p:sp>
    </p:spTree>
    <p:extLst>
      <p:ext uri="{BB962C8B-B14F-4D97-AF65-F5344CB8AC3E}">
        <p14:creationId xmlns:p14="http://schemas.microsoft.com/office/powerpoint/2010/main" val="37947254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Nachguckbuch: visueller Auftritt der Marke mit Logo, </a:t>
            </a:r>
            <a:r>
              <a:rPr lang="de-DE" dirty="0" err="1"/>
              <a:t>Typo</a:t>
            </a:r>
            <a:r>
              <a:rPr lang="de-DE" dirty="0"/>
              <a:t>, Farbe und </a:t>
            </a:r>
            <a:r>
              <a:rPr lang="de-DE" dirty="0" err="1"/>
              <a:t>Anwendungsbeispeilen</a:t>
            </a:r>
            <a:r>
              <a:rPr lang="de-DE" dirty="0"/>
              <a:t> =&gt; Marken Design</a:t>
            </a:r>
          </a:p>
          <a:p>
            <a:r>
              <a:rPr lang="de-DE" dirty="0" err="1"/>
              <a:t>Gernlesebuch</a:t>
            </a:r>
            <a:r>
              <a:rPr lang="de-DE" dirty="0"/>
              <a:t>: Aufbau der Marke mit Werten, </a:t>
            </a:r>
            <a:r>
              <a:rPr lang="de-DE" dirty="0" err="1"/>
              <a:t>Visionne</a:t>
            </a:r>
            <a:r>
              <a:rPr lang="de-DE" dirty="0"/>
              <a:t> und Versprechen =&gt;Marken Definition</a:t>
            </a:r>
          </a:p>
          <a:p>
            <a:endParaRPr lang="de-DE" dirty="0"/>
          </a:p>
        </p:txBody>
      </p:sp>
      <p:sp>
        <p:nvSpPr>
          <p:cNvPr id="4" name="Foliennummernplatzhalter 3"/>
          <p:cNvSpPr>
            <a:spLocks noGrp="1"/>
          </p:cNvSpPr>
          <p:nvPr>
            <p:ph type="sldNum" sz="quarter" idx="5"/>
          </p:nvPr>
        </p:nvSpPr>
        <p:spPr/>
        <p:txBody>
          <a:bodyPr/>
          <a:lstStyle/>
          <a:p>
            <a:fld id="{0F631351-2CD1-4817-BE03-4B15052D6633}" type="slidenum">
              <a:rPr lang="de-DE" smtClean="0"/>
              <a:t>27</a:t>
            </a:fld>
            <a:endParaRPr lang="de-DE"/>
          </a:p>
        </p:txBody>
      </p:sp>
    </p:spTree>
    <p:extLst>
      <p:ext uri="{BB962C8B-B14F-4D97-AF65-F5344CB8AC3E}">
        <p14:creationId xmlns:p14="http://schemas.microsoft.com/office/powerpoint/2010/main" val="32897093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Kaufland:</a:t>
            </a:r>
          </a:p>
          <a:p>
            <a:r>
              <a:rPr lang="de-DE" dirty="0"/>
              <a:t>Bis jetzt zwei Aktionsseiten zu Weihnachten und jetzt erschienen.</a:t>
            </a:r>
          </a:p>
        </p:txBody>
      </p:sp>
      <p:sp>
        <p:nvSpPr>
          <p:cNvPr id="4" name="Foliennummernplatzhalter 3"/>
          <p:cNvSpPr>
            <a:spLocks noGrp="1"/>
          </p:cNvSpPr>
          <p:nvPr>
            <p:ph type="sldNum" sz="quarter" idx="5"/>
          </p:nvPr>
        </p:nvSpPr>
        <p:spPr/>
        <p:txBody>
          <a:bodyPr/>
          <a:lstStyle/>
          <a:p>
            <a:fld id="{0F631351-2CD1-4817-BE03-4B15052D6633}" type="slidenum">
              <a:rPr lang="de-DE" smtClean="0"/>
              <a:t>28</a:t>
            </a:fld>
            <a:endParaRPr lang="de-DE"/>
          </a:p>
        </p:txBody>
      </p:sp>
    </p:spTree>
    <p:extLst>
      <p:ext uri="{BB962C8B-B14F-4D97-AF65-F5344CB8AC3E}">
        <p14:creationId xmlns:p14="http://schemas.microsoft.com/office/powerpoint/2010/main" val="32170113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0F631351-2CD1-4817-BE03-4B15052D6633}" type="slidenum">
              <a:rPr lang="de-DE" smtClean="0"/>
              <a:t>29</a:t>
            </a:fld>
            <a:endParaRPr lang="de-DE"/>
          </a:p>
        </p:txBody>
      </p:sp>
    </p:spTree>
    <p:extLst>
      <p:ext uri="{BB962C8B-B14F-4D97-AF65-F5344CB8AC3E}">
        <p14:creationId xmlns:p14="http://schemas.microsoft.com/office/powerpoint/2010/main" val="104316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3</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21901498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4</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endParaRPr lang="de-DE" dirty="0"/>
          </a:p>
        </p:txBody>
      </p:sp>
    </p:spTree>
    <p:extLst>
      <p:ext uri="{BB962C8B-B14F-4D97-AF65-F5344CB8AC3E}">
        <p14:creationId xmlns:p14="http://schemas.microsoft.com/office/powerpoint/2010/main" val="2242387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5</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eaLnBrk="1" hangingPunct="1"/>
            <a:r>
              <a:rPr lang="de-DE" dirty="0"/>
              <a:t>von außen denkt man bei dieser frage vielleicht eher an so was; ressourcenmangel ist zum einen Begriff aus dem Lexikon, ist aber auch unser Firmenname</a:t>
            </a:r>
          </a:p>
          <a:p>
            <a:pPr eaLnBrk="1" hangingPunct="1"/>
            <a:r>
              <a:rPr lang="de-DE" dirty="0"/>
              <a:t>Name hat etwas mit Bedeutung durchaus zu tun -&gt; verweis auf Später</a:t>
            </a:r>
          </a:p>
        </p:txBody>
      </p:sp>
    </p:spTree>
    <p:extLst>
      <p:ext uri="{BB962C8B-B14F-4D97-AF65-F5344CB8AC3E}">
        <p14:creationId xmlns:p14="http://schemas.microsoft.com/office/powerpoint/2010/main" val="2266554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6</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konvergente Kommunikation = Kommunikation über mehrere Kanäle (Print, Webauftritt, …)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hat online angefangen; 2004 in Frankfurt Oder gegründet, ist aber schon seit Langem in </a:t>
            </a:r>
            <a:r>
              <a:rPr lang="de-DE" dirty="0" err="1"/>
              <a:t>Belrin</a:t>
            </a:r>
            <a:r>
              <a:rPr lang="de-DE" dirty="0"/>
              <a:t> zu Hause. ressourcenmangel ist in </a:t>
            </a:r>
            <a:r>
              <a:rPr lang="de-DE" dirty="0" err="1"/>
              <a:t>berlin</a:t>
            </a:r>
            <a:r>
              <a:rPr lang="de-DE" dirty="0"/>
              <a:t>, </a:t>
            </a:r>
            <a:r>
              <a:rPr lang="de-DE" dirty="0" err="1"/>
              <a:t>dresden</a:t>
            </a:r>
            <a:r>
              <a:rPr lang="de-DE" dirty="0"/>
              <a:t>, </a:t>
            </a:r>
            <a:r>
              <a:rPr lang="de-DE" dirty="0" err="1"/>
              <a:t>stuttgart</a:t>
            </a:r>
            <a:r>
              <a:rPr lang="de-DE" dirty="0"/>
              <a:t>, </a:t>
            </a:r>
            <a:r>
              <a:rPr lang="de-DE" dirty="0" err="1"/>
              <a:t>hamburg</a:t>
            </a:r>
            <a:r>
              <a:rPr lang="de-DE" dirty="0"/>
              <a:t> und neu dazu gekommen: </a:t>
            </a:r>
            <a:r>
              <a:rPr lang="de-DE" dirty="0" err="1"/>
              <a:t>düsseldorf</a:t>
            </a:r>
            <a:r>
              <a:rPr lang="de-DE" dirty="0"/>
              <a:t> seit einigen Wochen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Wir betreuen Kunden aus </a:t>
            </a:r>
            <a:r>
              <a:rPr lang="de-DE" dirty="0" err="1"/>
              <a:t>Poltik</a:t>
            </a:r>
            <a:r>
              <a:rPr lang="de-DE" dirty="0"/>
              <a:t>, Gesellschaft, Wissenschaft und Wirtschaft und entwickelt Magazine, Fernsehspots, Plakatwerbung und Dresden vernehmlich Websites von der Kernidee bis zur technischen Umsetzung Wir wollen gerne komplexes einfach machen, Wir freuen uns über anspruchsvoll, relevante Kommunikation für Auftraggeber die konkrete Anliegen und </a:t>
            </a:r>
            <a:r>
              <a:rPr lang="de-DE" dirty="0" err="1"/>
              <a:t>Herausfoderungen</a:t>
            </a:r>
            <a:r>
              <a:rPr lang="de-DE" dirty="0"/>
              <a:t> haben</a:t>
            </a:r>
          </a:p>
          <a:p>
            <a:pPr marL="171450" indent="-171450" eaLnBrk="1" hangingPunct="1">
              <a:buFontTx/>
              <a:buChar char="-"/>
            </a:pPr>
            <a:endParaRPr lang="de-DE" dirty="0"/>
          </a:p>
        </p:txBody>
      </p:sp>
    </p:spTree>
    <p:extLst>
      <p:ext uri="{BB962C8B-B14F-4D97-AF65-F5344CB8AC3E}">
        <p14:creationId xmlns:p14="http://schemas.microsoft.com/office/powerpoint/2010/main" val="4283060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7</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marL="171450" indent="-171450" eaLnBrk="1" hangingPunct="1">
              <a:buFontTx/>
              <a:buChar char="-"/>
            </a:pPr>
            <a:r>
              <a:rPr lang="de-DE" dirty="0"/>
              <a:t>ressourcenmangel ist Teil der </a:t>
            </a:r>
            <a:r>
              <a:rPr lang="de-DE" dirty="0" err="1"/>
              <a:t>sg</a:t>
            </a:r>
            <a:r>
              <a:rPr lang="de-DE" dirty="0"/>
              <a:t>. HIRSCHEN GROUP (der 5. größten Agentur </a:t>
            </a:r>
            <a:r>
              <a:rPr lang="de-DE" dirty="0" err="1"/>
              <a:t>deutschlands</a:t>
            </a:r>
            <a:r>
              <a:rPr lang="de-DE" dirty="0"/>
              <a:t>)</a:t>
            </a:r>
          </a:p>
          <a:p>
            <a:pPr marL="171450" indent="-171450" eaLnBrk="1" hangingPunct="1">
              <a:buFontTx/>
              <a:buChar char="-"/>
            </a:pPr>
            <a:r>
              <a:rPr lang="de-DE" dirty="0"/>
              <a:t>unter der HG vereinen sich 50 Agenturen (aus GB, Ö und D) die von der Produktwerbung über strategische Organisationsberatung bis hin zum Online-Marketing die gesamt Palette des Kommunikationsbusiness abdecken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dirty="0"/>
              <a:t>Dazu gehören 365 Sherpas, </a:t>
            </a:r>
            <a:r>
              <a:rPr lang="de-DE" dirty="0" err="1"/>
              <a:t>health</a:t>
            </a:r>
            <a:r>
              <a:rPr lang="de-DE" dirty="0"/>
              <a:t> </a:t>
            </a:r>
            <a:r>
              <a:rPr lang="de-DE" dirty="0" err="1"/>
              <a:t>angels</a:t>
            </a:r>
            <a:r>
              <a:rPr lang="de-DE" dirty="0"/>
              <a:t>, freunde des </a:t>
            </a:r>
            <a:r>
              <a:rPr lang="de-DE" dirty="0" err="1"/>
              <a:t>hauses</a:t>
            </a:r>
            <a:r>
              <a:rPr lang="de-DE" dirty="0"/>
              <a:t>, zum goldenen </a:t>
            </a:r>
            <a:r>
              <a:rPr lang="de-DE" dirty="0" err="1"/>
              <a:t>hirschen</a:t>
            </a:r>
            <a:r>
              <a:rPr lang="de-DE" dirty="0"/>
              <a:t>, ressourcenmangel, ...</a:t>
            </a:r>
          </a:p>
          <a:p>
            <a:pPr marL="171450" indent="-171450" eaLnBrk="1" hangingPunct="1">
              <a:buFontTx/>
              <a:buChar char="-"/>
            </a:pPr>
            <a:r>
              <a:rPr lang="de-DE" dirty="0"/>
              <a:t>=&gt; </a:t>
            </a:r>
            <a:r>
              <a:rPr lang="de-DE" dirty="0" err="1"/>
              <a:t>Jahesbuch</a:t>
            </a:r>
            <a:r>
              <a:rPr lang="de-DE" dirty="0"/>
              <a:t> kommt jedes Jahr heraus</a:t>
            </a:r>
          </a:p>
        </p:txBody>
      </p:sp>
    </p:spTree>
    <p:extLst>
      <p:ext uri="{BB962C8B-B14F-4D97-AF65-F5344CB8AC3E}">
        <p14:creationId xmlns:p14="http://schemas.microsoft.com/office/powerpoint/2010/main" val="1054848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eaLnBrk="1" hangingPunct="1">
              <a:buFontTx/>
              <a:buChar char="-"/>
            </a:pPr>
            <a:r>
              <a:rPr lang="de-DE" dirty="0"/>
              <a:t>ressourcenmangel ist Teil der </a:t>
            </a:r>
            <a:r>
              <a:rPr lang="de-DE" dirty="0" err="1"/>
              <a:t>sg</a:t>
            </a:r>
            <a:r>
              <a:rPr lang="de-DE" dirty="0"/>
              <a:t>. HIRSCHEN GROUP (der 5. größten Agentur </a:t>
            </a:r>
            <a:r>
              <a:rPr lang="de-DE" dirty="0" err="1"/>
              <a:t>deutschlands</a:t>
            </a:r>
            <a:r>
              <a:rPr lang="de-DE" dirty="0"/>
              <a:t>)</a:t>
            </a:r>
          </a:p>
          <a:p>
            <a:pPr marL="171450" indent="-171450" eaLnBrk="1" hangingPunct="1">
              <a:buFontTx/>
              <a:buChar char="-"/>
            </a:pPr>
            <a:r>
              <a:rPr lang="de-DE" dirty="0"/>
              <a:t>unter der HG vereinen sich 50 Agenturen die von der Produktwerbung über strategische Organisationsberatung bis hin zum Online-Marketing die gesamt Palette des Kommunikationsbusiness abdecken</a:t>
            </a:r>
          </a:p>
          <a:p>
            <a:pPr marL="171450" indent="-171450" eaLnBrk="1" hangingPunct="1">
              <a:buFontTx/>
              <a:buChar char="-"/>
            </a:pPr>
            <a:r>
              <a:rPr lang="de-DE" dirty="0"/>
              <a:t>=&gt; </a:t>
            </a:r>
            <a:r>
              <a:rPr lang="de-DE" dirty="0" err="1"/>
              <a:t>Jahesbuch</a:t>
            </a:r>
            <a:r>
              <a:rPr lang="de-DE" dirty="0"/>
              <a:t> kommt jedes Jahr heraus</a:t>
            </a:r>
          </a:p>
          <a:p>
            <a:endParaRPr lang="de-DE" dirty="0"/>
          </a:p>
        </p:txBody>
      </p:sp>
      <p:sp>
        <p:nvSpPr>
          <p:cNvPr id="4" name="Foliennummernplatzhalter 3"/>
          <p:cNvSpPr>
            <a:spLocks noGrp="1"/>
          </p:cNvSpPr>
          <p:nvPr>
            <p:ph type="sldNum" sz="quarter" idx="5"/>
          </p:nvPr>
        </p:nvSpPr>
        <p:spPr/>
        <p:txBody>
          <a:bodyPr/>
          <a:lstStyle/>
          <a:p>
            <a:fld id="{0F631351-2CD1-4817-BE03-4B15052D6633}" type="slidenum">
              <a:rPr lang="de-DE" smtClean="0"/>
              <a:t>8</a:t>
            </a:fld>
            <a:endParaRPr lang="de-DE"/>
          </a:p>
        </p:txBody>
      </p:sp>
    </p:spTree>
    <p:extLst>
      <p:ext uri="{BB962C8B-B14F-4D97-AF65-F5344CB8AC3E}">
        <p14:creationId xmlns:p14="http://schemas.microsoft.com/office/powerpoint/2010/main" val="35001839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txBox="1">
            <a:spLocks noGrp="1" noChangeArrowheads="1"/>
          </p:cNvSpPr>
          <p:nvPr/>
        </p:nvSpPr>
        <p:spPr bwMode="auto">
          <a:xfrm>
            <a:off x="5819045" y="7226072"/>
            <a:ext cx="4456210" cy="381188"/>
          </a:xfrm>
          <a:prstGeom prst="rect">
            <a:avLst/>
          </a:prstGeom>
          <a:noFill/>
          <a:ln w="9525">
            <a:noFill/>
            <a:miter lim="800000"/>
            <a:headEnd/>
            <a:tailEnd/>
          </a:ln>
        </p:spPr>
        <p:txBody>
          <a:bodyPr lIns="98795" tIns="49398" rIns="98795" bIns="49398" anchor="b"/>
          <a:lstStyle/>
          <a:p>
            <a:pPr algn="r" defTabSz="988916"/>
            <a:fld id="{53ED29D5-EFF4-4BAA-A4CB-43691B25D5A5}" type="slidenum">
              <a:rPr lang="de-DE" sz="1100"/>
              <a:pPr algn="r" defTabSz="988916"/>
              <a:t>9</a:t>
            </a:fld>
            <a:endParaRPr lang="de-DE" sz="1100" dirty="0"/>
          </a:p>
        </p:txBody>
      </p:sp>
      <p:sp>
        <p:nvSpPr>
          <p:cNvPr id="32771" name="Rectangle 2"/>
          <p:cNvSpPr>
            <a:spLocks noGrp="1" noRot="1" noChangeAspect="1" noChangeArrowheads="1" noTextEdit="1"/>
          </p:cNvSpPr>
          <p:nvPr>
            <p:ph type="sldImg"/>
          </p:nvPr>
        </p:nvSpPr>
        <p:spPr bwMode="auto">
          <a:xfrm>
            <a:off x="2608263" y="573088"/>
            <a:ext cx="5064125" cy="2849562"/>
          </a:xfrm>
          <a:noFill/>
          <a:ln>
            <a:solidFill>
              <a:srgbClr val="000000"/>
            </a:solidFill>
            <a:miter lim="800000"/>
            <a:headEnd/>
            <a:tailEnd/>
          </a:ln>
        </p:spPr>
      </p:sp>
      <p:sp>
        <p:nvSpPr>
          <p:cNvPr id="32772" name="Rectangle 3"/>
          <p:cNvSpPr>
            <a:spLocks noGrp="1" noChangeArrowheads="1"/>
          </p:cNvSpPr>
          <p:nvPr>
            <p:ph type="body" idx="1"/>
          </p:nvPr>
        </p:nvSpPr>
        <p:spPr>
          <a:xfrm>
            <a:off x="1029594" y="3614806"/>
            <a:ext cx="8220662" cy="3421260"/>
          </a:xfrm>
          <a:noFill/>
          <a:ln/>
        </p:spPr>
        <p:txBody>
          <a:bodyPr lIns="98795" tIns="49398" rIns="98795" bIns="49398"/>
          <a:lstStyle/>
          <a:p>
            <a:pPr marL="171450" indent="-171450" eaLnBrk="1" hangingPunct="1">
              <a:buFontTx/>
              <a:buChar char="-"/>
            </a:pPr>
            <a:r>
              <a:rPr lang="de-DE" dirty="0"/>
              <a:t>weiterhin sind wir auch Mitglied der Golden </a:t>
            </a:r>
            <a:r>
              <a:rPr lang="de-DE" dirty="0" err="1"/>
              <a:t>Dudes</a:t>
            </a:r>
            <a:endParaRPr lang="de-DE" dirty="0"/>
          </a:p>
          <a:p>
            <a:pPr marL="171450" indent="-171450" eaLnBrk="1" hangingPunct="1">
              <a:buFontTx/>
              <a:buChar char="-"/>
            </a:pPr>
            <a:r>
              <a:rPr lang="de-DE" dirty="0"/>
              <a:t>somit sind wir auch auf internationaler Ebene aktiv eingebunden und haben Standorte in New York und Madrid über </a:t>
            </a:r>
            <a:r>
              <a:rPr lang="de-DE" dirty="0" err="1"/>
              <a:t>Instanbul</a:t>
            </a:r>
            <a:r>
              <a:rPr lang="de-DE" dirty="0"/>
              <a:t> bis nach Tokyo</a:t>
            </a:r>
          </a:p>
        </p:txBody>
      </p:sp>
    </p:spTree>
    <p:extLst>
      <p:ext uri="{BB962C8B-B14F-4D97-AF65-F5344CB8AC3E}">
        <p14:creationId xmlns:p14="http://schemas.microsoft.com/office/powerpoint/2010/main" val="1792839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9549186"/>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6560702"/>
      </p:ext>
    </p:extLst>
  </p:cSld>
  <p:clrMap bg1="lt1" tx1="dk1" bg2="lt2" tx2="dk2" accent1="accent1" accent2="accent2" accent3="accent3" accent4="accent4" accent5="accent5" accent6="accent6" hlink="hlink" folHlink="folHlink"/>
  <p:sldLayoutIdLst>
    <p:sldLayoutId id="2147483655" r:id="rId1"/>
  </p:sldLayoutIdLst>
  <p:transition spd="slow">
    <p:push dir="u"/>
  </p:transition>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eg"/><Relationship Id="rId7"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image" Target="../media/image10.png"/><Relationship Id="rId9" Type="http://schemas.openxmlformats.org/officeDocument/2006/relationships/image" Target="../media/image15.jpg"/></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7.jpeg"/></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625647">
                <a:lumMod val="70000"/>
                <a:lumOff val="30000"/>
              </a:srgbClr>
            </a:gs>
            <a:gs pos="46000">
              <a:srgbClr val="625647">
                <a:lumMod val="80000"/>
                <a:lumOff val="20000"/>
              </a:srgbClr>
            </a:gs>
            <a:gs pos="100000">
              <a:srgbClr val="625647"/>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 name="Rechteck 2"/>
          <p:cNvSpPr/>
          <p:nvPr/>
        </p:nvSpPr>
        <p:spPr>
          <a:xfrm>
            <a:off x="0" y="0"/>
            <a:ext cx="12192000" cy="6866447"/>
          </a:xfrm>
          <a:prstGeom prst="rect">
            <a:avLst/>
          </a:prstGeom>
        </p:spPr>
        <p:txBody>
          <a:bodyPr wrap="square" lIns="2160000" tIns="2880000" rIns="2160000" bIns="3240000" anchor="ctr" anchorCtr="0">
            <a:noAutofit/>
          </a:bodyPr>
          <a:lstStyle/>
          <a:p>
            <a:pPr marL="0" marR="0" lvl="0" indent="0" algn="ctr" defTabSz="914400" rtl="0" eaLnBrk="1" fontAlgn="auto" latinLnBrk="0" hangingPunct="1">
              <a:lnSpc>
                <a:spcPct val="75000"/>
              </a:lnSpc>
              <a:spcBef>
                <a:spcPts val="0"/>
              </a:spcBef>
              <a:spcAft>
                <a:spcPts val="0"/>
              </a:spcAft>
              <a:buClrTx/>
              <a:buSzTx/>
              <a:buFontTx/>
              <a:buNone/>
              <a:tabLst/>
              <a:defRPr/>
            </a:pPr>
            <a:endParaRPr kumimoji="0" lang="de-DE" sz="6000" b="0" i="0" u="none" strike="noStrike" kern="1200" cap="none" spc="-300" normalizeH="0" baseline="0" noProof="0" dirty="0">
              <a:ln>
                <a:noFill/>
              </a:ln>
              <a:solidFill>
                <a:srgbClr val="F2F0EE"/>
              </a:solidFill>
              <a:effectLst/>
              <a:uLnTx/>
              <a:uFillTx/>
              <a:latin typeface="FagoNoRegularTf-Roman" pitchFamily="50" charset="0"/>
              <a:ea typeface="+mn-ea"/>
              <a:cs typeface="+mn-cs"/>
            </a:endParaRPr>
          </a:p>
        </p:txBody>
      </p:sp>
      <p:pic>
        <p:nvPicPr>
          <p:cNvPr id="4" name="Grafik 3">
            <a:extLst>
              <a:ext uri="{FF2B5EF4-FFF2-40B4-BE49-F238E27FC236}">
                <a16:creationId xmlns:a16="http://schemas.microsoft.com/office/drawing/2014/main" id="{61982450-2FF6-C64F-867D-635B7F9360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780" y="1706717"/>
            <a:ext cx="11078440" cy="1303346"/>
          </a:xfrm>
          <a:prstGeom prst="rect">
            <a:avLst/>
          </a:prstGeom>
        </p:spPr>
      </p:pic>
      <p:sp>
        <p:nvSpPr>
          <p:cNvPr id="5" name="Oval 4">
            <a:extLst>
              <a:ext uri="{FF2B5EF4-FFF2-40B4-BE49-F238E27FC236}">
                <a16:creationId xmlns:a16="http://schemas.microsoft.com/office/drawing/2014/main" id="{688806A2-CA8F-1F47-B6B9-90D0ADE05545}"/>
              </a:ext>
            </a:extLst>
          </p:cNvPr>
          <p:cNvSpPr>
            <a:spLocks noChangeAspect="1"/>
          </p:cNvSpPr>
          <p:nvPr/>
        </p:nvSpPr>
        <p:spPr>
          <a:xfrm>
            <a:off x="4636375" y="3429000"/>
            <a:ext cx="2919250" cy="29192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7179C609-80B1-D244-80C4-D0EA17E5E179}"/>
              </a:ext>
            </a:extLst>
          </p:cNvPr>
          <p:cNvSpPr>
            <a:spLocks noChangeAspect="1"/>
          </p:cNvSpPr>
          <p:nvPr/>
        </p:nvSpPr>
        <p:spPr>
          <a:xfrm>
            <a:off x="5028113" y="3972784"/>
            <a:ext cx="1915051" cy="1915051"/>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97980895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25B0D38C-1DE4-5B47-9D53-24CD3D4FBF2A}"/>
              </a:ext>
            </a:extLst>
          </p:cNvPr>
          <p:cNvPicPr>
            <a:picLocks noChangeAspect="1"/>
          </p:cNvPicPr>
          <p:nvPr/>
        </p:nvPicPr>
        <p:blipFill rotWithShape="1">
          <a:blip r:embed="rId3">
            <a:extLst>
              <a:ext uri="{28A0092B-C50C-407E-A947-70E740481C1C}">
                <a14:useLocalDpi xmlns:a14="http://schemas.microsoft.com/office/drawing/2010/main" val="0"/>
              </a:ext>
            </a:extLst>
          </a:blip>
          <a:srcRect t="10550" b="6098"/>
          <a:stretch>
            <a:fillRect/>
          </a:stretch>
        </p:blipFill>
        <p:spPr>
          <a:xfrm>
            <a:off x="0" y="0"/>
            <a:ext cx="12192000" cy="6858000"/>
          </a:xfrm>
          <a:prstGeom prst="rect">
            <a:avLst/>
          </a:prstGeom>
        </p:spPr>
      </p:pic>
    </p:spTree>
    <p:extLst>
      <p:ext uri="{BB962C8B-B14F-4D97-AF65-F5344CB8AC3E}">
        <p14:creationId xmlns:p14="http://schemas.microsoft.com/office/powerpoint/2010/main" val="277118362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ChangeArrowheads="1"/>
          </p:cNvSpPr>
          <p:nvPr/>
        </p:nvSpPr>
        <p:spPr bwMode="auto">
          <a:xfrm>
            <a:off x="5132113" y="2038058"/>
            <a:ext cx="7095344"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WAS IST ressourcenmangel?</a:t>
            </a:r>
          </a:p>
        </p:txBody>
      </p:sp>
      <p:sp>
        <p:nvSpPr>
          <p:cNvPr id="13" name="Rectangle 2"/>
          <p:cNvSpPr>
            <a:spLocks noChangeArrowheads="1"/>
          </p:cNvSpPr>
          <p:nvPr/>
        </p:nvSpPr>
        <p:spPr bwMode="auto">
          <a:xfrm>
            <a:off x="6096000" y="3290487"/>
            <a:ext cx="9360477"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WARUM DIE MILCHTÜTE UND ressourcenmangel?</a:t>
            </a:r>
          </a:p>
        </p:txBody>
      </p:sp>
      <p:sp>
        <p:nvSpPr>
          <p:cNvPr id="15" name="Rectangle 2"/>
          <p:cNvSpPr>
            <a:spLocks noChangeArrowheads="1"/>
          </p:cNvSpPr>
          <p:nvPr/>
        </p:nvSpPr>
        <p:spPr bwMode="auto">
          <a:xfrm>
            <a:off x="8338328" y="2664430"/>
            <a:ext cx="7095309"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WER IST ressourcenmangel?</a:t>
            </a:r>
          </a:p>
        </p:txBody>
      </p:sp>
      <p:sp>
        <p:nvSpPr>
          <p:cNvPr id="17" name="Rectangle 2"/>
          <p:cNvSpPr>
            <a:spLocks noChangeArrowheads="1"/>
          </p:cNvSpPr>
          <p:nvPr/>
        </p:nvSpPr>
        <p:spPr bwMode="auto">
          <a:xfrm>
            <a:off x="8539774" y="3920992"/>
            <a:ext cx="6893863" cy="568800"/>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ICH BEI ressourcenmangel</a:t>
            </a:r>
          </a:p>
        </p:txBody>
      </p:sp>
      <p:sp>
        <p:nvSpPr>
          <p:cNvPr id="8" name="Rectangle 2">
            <a:extLst>
              <a:ext uri="{FF2B5EF4-FFF2-40B4-BE49-F238E27FC236}">
                <a16:creationId xmlns:a16="http://schemas.microsoft.com/office/drawing/2014/main" id="{9C2CB6D0-A4A4-3E4B-BFBE-935FF272E415}"/>
              </a:ext>
            </a:extLst>
          </p:cNvPr>
          <p:cNvSpPr>
            <a:spLocks noChangeArrowheads="1"/>
          </p:cNvSpPr>
          <p:nvPr/>
        </p:nvSpPr>
        <p:spPr bwMode="auto">
          <a:xfrm>
            <a:off x="9621547" y="4551183"/>
            <a:ext cx="6240317"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GUTE BEISPIELE</a:t>
            </a:r>
          </a:p>
        </p:txBody>
      </p:sp>
    </p:spTree>
    <p:extLst>
      <p:ext uri="{BB962C8B-B14F-4D97-AF65-F5344CB8AC3E}">
        <p14:creationId xmlns:p14="http://schemas.microsoft.com/office/powerpoint/2010/main" val="39656001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26224 0 " pathEditMode="relative" ptsTypes="AA">
                                      <p:cBhvr>
                                        <p:cTn id="6" dur="2000" fill="hold"/>
                                        <p:tgtEl>
                                          <p:spTgt spid="7"/>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0 0 L -0.26302 0 " pathEditMode="relative" ptsTypes="AA">
                                      <p:cBhvr>
                                        <p:cTn id="8" dur="2000" fill="hold"/>
                                        <p:tgtEl>
                                          <p:spTgt spid="1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1798820" y="719138"/>
            <a:ext cx="10393180" cy="1566862"/>
          </a:xfrm>
          <a:prstGeom prst="rect">
            <a:avLst/>
          </a:prstGeom>
          <a:noFill/>
          <a:ln w="9525">
            <a:noFill/>
            <a:miter lim="800000"/>
            <a:headEnd/>
            <a:tailEnd/>
          </a:ln>
        </p:spPr>
        <p:txBody>
          <a:bodyPr rIns="1080000" anchor="b">
            <a:noAutofit/>
          </a:bodyPr>
          <a:lstStyle/>
          <a:p>
            <a:pPr>
              <a:lnSpc>
                <a:spcPct val="75000"/>
              </a:lnSpc>
            </a:pPr>
            <a:r>
              <a:rPr lang="de-DE" sz="4000" spc="-150" dirty="0">
                <a:solidFill>
                  <a:srgbClr val="625647"/>
                </a:solidFill>
                <a:latin typeface="FagoNoBoldTf-Roman" pitchFamily="50" charset="0"/>
                <a:cs typeface="Arial" pitchFamily="34" charset="0"/>
              </a:rPr>
              <a:t>WER IST ressourcenmangel?</a:t>
            </a:r>
          </a:p>
        </p:txBody>
      </p:sp>
      <p:sp>
        <p:nvSpPr>
          <p:cNvPr id="5" name="Rectangle 3"/>
          <p:cNvSpPr>
            <a:spLocks noChangeArrowheads="1"/>
          </p:cNvSpPr>
          <p:nvPr/>
        </p:nvSpPr>
        <p:spPr bwMode="auto">
          <a:xfrm>
            <a:off x="2725740" y="2708277"/>
            <a:ext cx="9466260" cy="3527631"/>
          </a:xfrm>
          <a:prstGeom prst="rect">
            <a:avLst/>
          </a:prstGeom>
          <a:noFill/>
          <a:ln w="9525">
            <a:noFill/>
            <a:miter lim="800000"/>
            <a:headEnd/>
            <a:tailEnd/>
          </a:ln>
        </p:spPr>
        <p:txBody>
          <a:bodyPr lIns="91428" tIns="45715" rIns="1800000" bIns="46800">
            <a:noAutofit/>
          </a:bodyPr>
          <a:lstStyle/>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in Deutschland rund 220 und in Dresden 35 Kollegen aus unterschiedlichsten Gewerken </a:t>
            </a:r>
          </a:p>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bieten Konzeption, Kreation, Redaktion, Organisation</a:t>
            </a:r>
          </a:p>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Unterteilung in „digitale Plattform“ und „Kommunikation in einer digitalen Welt“</a:t>
            </a: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p:txBody>
      </p:sp>
    </p:spTree>
    <p:extLst>
      <p:ext uri="{BB962C8B-B14F-4D97-AF65-F5344CB8AC3E}">
        <p14:creationId xmlns:p14="http://schemas.microsoft.com/office/powerpoint/2010/main" val="21361650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1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98A71CEC-EB10-A244-8105-B1EAD57008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4026" y="0"/>
            <a:ext cx="9703948" cy="6858000"/>
          </a:xfrm>
          <a:prstGeom prst="rect">
            <a:avLst/>
          </a:prstGeom>
        </p:spPr>
      </p:pic>
    </p:spTree>
    <p:extLst>
      <p:ext uri="{BB962C8B-B14F-4D97-AF65-F5344CB8AC3E}">
        <p14:creationId xmlns:p14="http://schemas.microsoft.com/office/powerpoint/2010/main" val="501704499"/>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show="0">
  <p:cSld>
    <p:bg>
      <p:bgPr>
        <a:gradFill flip="none" rotWithShape="1">
          <a:gsLst>
            <a:gs pos="0">
              <a:srgbClr val="625647">
                <a:lumMod val="70000"/>
                <a:lumOff val="30000"/>
              </a:srgbClr>
            </a:gs>
            <a:gs pos="46000">
              <a:srgbClr val="625647">
                <a:lumMod val="80000"/>
                <a:lumOff val="20000"/>
              </a:srgbClr>
            </a:gs>
            <a:gs pos="100000">
              <a:srgbClr val="625647"/>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 name="Rechteck 2"/>
          <p:cNvSpPr/>
          <p:nvPr/>
        </p:nvSpPr>
        <p:spPr>
          <a:xfrm>
            <a:off x="0" y="0"/>
            <a:ext cx="12192000" cy="6866447"/>
          </a:xfrm>
          <a:prstGeom prst="rect">
            <a:avLst/>
          </a:prstGeom>
        </p:spPr>
        <p:txBody>
          <a:bodyPr wrap="square" lIns="2160000" tIns="2880000" rIns="2160000" bIns="3240000" anchor="ctr" anchorCtr="0">
            <a:noAutofit/>
          </a:bodyPr>
          <a:lstStyle/>
          <a:p>
            <a:pPr lvl="0" algn="ctr">
              <a:lnSpc>
                <a:spcPct val="75000"/>
              </a:lnSpc>
            </a:pPr>
            <a:r>
              <a:rPr lang="de-DE" sz="6000" spc="-300" dirty="0">
                <a:solidFill>
                  <a:srgbClr val="F2F0EE"/>
                </a:solidFill>
                <a:latin typeface="FagoNoBoldTf-Roman" pitchFamily="50" charset="0"/>
              </a:rPr>
              <a:t>WARUM DIE MILCHTÜTE?</a:t>
            </a:r>
            <a:endParaRPr lang="de-DE" sz="6000" spc="-300" dirty="0">
              <a:solidFill>
                <a:srgbClr val="F2F0EE"/>
              </a:solidFill>
              <a:latin typeface="FagoNoRegularTf-Roman" pitchFamily="50" charset="0"/>
            </a:endParaRPr>
          </a:p>
        </p:txBody>
      </p:sp>
      <p:pic>
        <p:nvPicPr>
          <p:cNvPr id="2" name="Grafik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9518" y="5680638"/>
            <a:ext cx="632965" cy="632965"/>
          </a:xfrm>
          <a:prstGeom prst="rect">
            <a:avLst/>
          </a:prstGeom>
        </p:spPr>
      </p:pic>
    </p:spTree>
    <p:extLst>
      <p:ext uri="{BB962C8B-B14F-4D97-AF65-F5344CB8AC3E}">
        <p14:creationId xmlns:p14="http://schemas.microsoft.com/office/powerpoint/2010/main" val="168915137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ChangeArrowheads="1"/>
          </p:cNvSpPr>
          <p:nvPr/>
        </p:nvSpPr>
        <p:spPr bwMode="auto">
          <a:xfrm>
            <a:off x="8338301" y="2038058"/>
            <a:ext cx="7095344"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WAS IST ressourcenmangel?</a:t>
            </a:r>
          </a:p>
        </p:txBody>
      </p:sp>
      <p:sp>
        <p:nvSpPr>
          <p:cNvPr id="13" name="Rectangle 2"/>
          <p:cNvSpPr>
            <a:spLocks noChangeArrowheads="1"/>
          </p:cNvSpPr>
          <p:nvPr/>
        </p:nvSpPr>
        <p:spPr bwMode="auto">
          <a:xfrm>
            <a:off x="6096000" y="3290487"/>
            <a:ext cx="9360477"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WARUM DIE MILCHTÜTE UND ressourcenmangel?</a:t>
            </a:r>
          </a:p>
        </p:txBody>
      </p:sp>
      <p:sp>
        <p:nvSpPr>
          <p:cNvPr id="15" name="Rectangle 2"/>
          <p:cNvSpPr>
            <a:spLocks noChangeArrowheads="1"/>
          </p:cNvSpPr>
          <p:nvPr/>
        </p:nvSpPr>
        <p:spPr bwMode="auto">
          <a:xfrm>
            <a:off x="5125341" y="2664430"/>
            <a:ext cx="7095309"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WER IST ressourcenmangel?</a:t>
            </a:r>
          </a:p>
        </p:txBody>
      </p:sp>
      <p:sp>
        <p:nvSpPr>
          <p:cNvPr id="17" name="Rectangle 2"/>
          <p:cNvSpPr>
            <a:spLocks noChangeArrowheads="1"/>
          </p:cNvSpPr>
          <p:nvPr/>
        </p:nvSpPr>
        <p:spPr bwMode="auto">
          <a:xfrm>
            <a:off x="8539774" y="3920992"/>
            <a:ext cx="6893863" cy="568800"/>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ICH BEI ressourcenmangel</a:t>
            </a:r>
          </a:p>
        </p:txBody>
      </p:sp>
      <p:sp>
        <p:nvSpPr>
          <p:cNvPr id="8" name="Rectangle 2">
            <a:extLst>
              <a:ext uri="{FF2B5EF4-FFF2-40B4-BE49-F238E27FC236}">
                <a16:creationId xmlns:a16="http://schemas.microsoft.com/office/drawing/2014/main" id="{9C2CB6D0-A4A4-3E4B-BFBE-935FF272E415}"/>
              </a:ext>
            </a:extLst>
          </p:cNvPr>
          <p:cNvSpPr>
            <a:spLocks noChangeArrowheads="1"/>
          </p:cNvSpPr>
          <p:nvPr/>
        </p:nvSpPr>
        <p:spPr bwMode="auto">
          <a:xfrm>
            <a:off x="9621547" y="4551183"/>
            <a:ext cx="6240317"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GUTE BEISPIELE</a:t>
            </a:r>
          </a:p>
        </p:txBody>
      </p:sp>
    </p:spTree>
    <p:extLst>
      <p:ext uri="{BB962C8B-B14F-4D97-AF65-F5344CB8AC3E}">
        <p14:creationId xmlns:p14="http://schemas.microsoft.com/office/powerpoint/2010/main" val="23286505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26276 0 " pathEditMode="relative" ptsTypes="AA">
                                      <p:cBhvr>
                                        <p:cTn id="6" dur="2000" fill="hold"/>
                                        <p:tgtEl>
                                          <p:spTgt spid="15"/>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0 0 L -0.08008 0 " pathEditMode="relative" ptsTypes="AA">
                                      <p:cBhvr>
                                        <p:cTn id="8" dur="2000" fill="hold"/>
                                        <p:tgtEl>
                                          <p:spTgt spid="1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1484027" y="719138"/>
            <a:ext cx="10707974" cy="1566862"/>
          </a:xfrm>
          <a:prstGeom prst="rect">
            <a:avLst/>
          </a:prstGeom>
          <a:noFill/>
          <a:ln w="9525">
            <a:noFill/>
            <a:miter lim="800000"/>
            <a:headEnd/>
            <a:tailEnd/>
          </a:ln>
        </p:spPr>
        <p:txBody>
          <a:bodyPr rIns="1080000" anchor="b">
            <a:noAutofit/>
          </a:bodyPr>
          <a:lstStyle/>
          <a:p>
            <a:pPr>
              <a:lnSpc>
                <a:spcPct val="75000"/>
              </a:lnSpc>
            </a:pPr>
            <a:r>
              <a:rPr lang="de-DE" sz="4000" spc="-150" dirty="0">
                <a:solidFill>
                  <a:srgbClr val="625647"/>
                </a:solidFill>
                <a:latin typeface="FagoNoBoldTf-Roman" pitchFamily="50" charset="0"/>
                <a:cs typeface="Arial" pitchFamily="34" charset="0"/>
              </a:rPr>
              <a:t>WARUM DIE MILCHTÜTE UND ressourcenmangel?</a:t>
            </a:r>
          </a:p>
        </p:txBody>
      </p:sp>
      <p:sp>
        <p:nvSpPr>
          <p:cNvPr id="4" name="Rechteck 3">
            <a:extLst>
              <a:ext uri="{FF2B5EF4-FFF2-40B4-BE49-F238E27FC236}">
                <a16:creationId xmlns:a16="http://schemas.microsoft.com/office/drawing/2014/main" id="{5D84E960-6188-3548-8331-E269CE78603D}"/>
              </a:ext>
            </a:extLst>
          </p:cNvPr>
          <p:cNvSpPr>
            <a:spLocks noChangeAspect="1"/>
          </p:cNvSpPr>
          <p:nvPr/>
        </p:nvSpPr>
        <p:spPr>
          <a:xfrm>
            <a:off x="7700564" y="2286000"/>
            <a:ext cx="3531392" cy="3531392"/>
          </a:xfrm>
          <a:prstGeom prst="rect">
            <a:avLst/>
          </a:prstGeom>
          <a:blipFill dpi="0" rotWithShape="1">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Rectangle 3"/>
          <p:cNvSpPr>
            <a:spLocks noChangeArrowheads="1"/>
          </p:cNvSpPr>
          <p:nvPr/>
        </p:nvSpPr>
        <p:spPr bwMode="auto">
          <a:xfrm>
            <a:off x="2725740" y="2708277"/>
            <a:ext cx="9466260" cy="3527631"/>
          </a:xfrm>
          <a:prstGeom prst="rect">
            <a:avLst/>
          </a:prstGeom>
          <a:noFill/>
          <a:ln w="9525">
            <a:noFill/>
            <a:miter lim="800000"/>
            <a:headEnd/>
            <a:tailEnd/>
          </a:ln>
        </p:spPr>
        <p:txBody>
          <a:bodyPr lIns="91428" tIns="45715" rIns="1800000" bIns="46800">
            <a:noAutofit/>
          </a:bodyPr>
          <a:lstStyle/>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kein Name im Namen</a:t>
            </a:r>
          </a:p>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kein Kunstwort</a:t>
            </a:r>
          </a:p>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Kunden mit ressourcenmangel</a:t>
            </a: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Papiermuster in Karton aus der Schweiz </a:t>
            </a: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p:txBody>
      </p:sp>
    </p:spTree>
    <p:extLst>
      <p:ext uri="{BB962C8B-B14F-4D97-AF65-F5344CB8AC3E}">
        <p14:creationId xmlns:p14="http://schemas.microsoft.com/office/powerpoint/2010/main" val="38586941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1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1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1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0">
  <p:cSld>
    <p:bg>
      <p:bgPr>
        <a:gradFill flip="none" rotWithShape="1">
          <a:gsLst>
            <a:gs pos="0">
              <a:srgbClr val="625647">
                <a:lumMod val="70000"/>
                <a:lumOff val="30000"/>
              </a:srgbClr>
            </a:gs>
            <a:gs pos="46000">
              <a:srgbClr val="625647">
                <a:lumMod val="80000"/>
                <a:lumOff val="20000"/>
              </a:srgbClr>
            </a:gs>
            <a:gs pos="100000">
              <a:srgbClr val="625647"/>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 name="Rechteck 2"/>
          <p:cNvSpPr/>
          <p:nvPr/>
        </p:nvSpPr>
        <p:spPr>
          <a:xfrm>
            <a:off x="0" y="0"/>
            <a:ext cx="12192000" cy="6866447"/>
          </a:xfrm>
          <a:prstGeom prst="rect">
            <a:avLst/>
          </a:prstGeom>
        </p:spPr>
        <p:txBody>
          <a:bodyPr wrap="square" lIns="2160000" tIns="2880000" rIns="2160000" bIns="3240000" anchor="ctr" anchorCtr="0">
            <a:noAutofit/>
          </a:bodyPr>
          <a:lstStyle/>
          <a:p>
            <a:pPr marL="0" marR="0" lvl="0" indent="0" algn="ctr" defTabSz="914400" rtl="0" eaLnBrk="1" fontAlgn="auto" latinLnBrk="0" hangingPunct="1">
              <a:lnSpc>
                <a:spcPct val="75000"/>
              </a:lnSpc>
              <a:spcBef>
                <a:spcPts val="0"/>
              </a:spcBef>
              <a:spcAft>
                <a:spcPts val="0"/>
              </a:spcAft>
              <a:buClrTx/>
              <a:buSzTx/>
              <a:buFontTx/>
              <a:buNone/>
              <a:tabLst/>
              <a:defRPr/>
            </a:pPr>
            <a:r>
              <a:rPr kumimoji="0" lang="de-DE" sz="6000" b="0" i="0" u="none" strike="noStrike" kern="1200" cap="none" spc="-300" normalizeH="0" baseline="0" noProof="0" dirty="0">
                <a:ln>
                  <a:noFill/>
                </a:ln>
                <a:solidFill>
                  <a:srgbClr val="F2F0EE"/>
                </a:solidFill>
                <a:effectLst/>
                <a:uLnTx/>
                <a:uFillTx/>
                <a:latin typeface="FagoNoBoldTf-Roman" pitchFamily="50" charset="0"/>
                <a:ea typeface="+mn-ea"/>
                <a:cs typeface="+mn-cs"/>
              </a:rPr>
              <a:t>ICH BEI ressourcenmangel</a:t>
            </a:r>
            <a:endParaRPr kumimoji="0" lang="de-DE" sz="6000" b="0" i="0" u="none" strike="noStrike" kern="1200" cap="none" spc="-300" normalizeH="0" baseline="0" noProof="0" dirty="0">
              <a:ln>
                <a:noFill/>
              </a:ln>
              <a:solidFill>
                <a:srgbClr val="F2F0EE"/>
              </a:solidFill>
              <a:effectLst/>
              <a:uLnTx/>
              <a:uFillTx/>
              <a:latin typeface="FagoNoRegularTf-Roman" pitchFamily="50" charset="0"/>
              <a:ea typeface="+mn-ea"/>
              <a:cs typeface="+mn-cs"/>
            </a:endParaRPr>
          </a:p>
        </p:txBody>
      </p:sp>
      <p:pic>
        <p:nvPicPr>
          <p:cNvPr id="2" name="Grafik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9518" y="5680638"/>
            <a:ext cx="632965" cy="632965"/>
          </a:xfrm>
          <a:prstGeom prst="rect">
            <a:avLst/>
          </a:prstGeom>
        </p:spPr>
      </p:pic>
    </p:spTree>
    <p:extLst>
      <p:ext uri="{BB962C8B-B14F-4D97-AF65-F5344CB8AC3E}">
        <p14:creationId xmlns:p14="http://schemas.microsoft.com/office/powerpoint/2010/main" val="533640672"/>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ChangeArrowheads="1"/>
          </p:cNvSpPr>
          <p:nvPr/>
        </p:nvSpPr>
        <p:spPr bwMode="auto">
          <a:xfrm>
            <a:off x="8338301" y="2038058"/>
            <a:ext cx="7095344"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WAS IST ressourcenmangel?</a:t>
            </a:r>
          </a:p>
        </p:txBody>
      </p:sp>
      <p:sp>
        <p:nvSpPr>
          <p:cNvPr id="13" name="Rectangle 2"/>
          <p:cNvSpPr>
            <a:spLocks noChangeArrowheads="1"/>
          </p:cNvSpPr>
          <p:nvPr/>
        </p:nvSpPr>
        <p:spPr bwMode="auto">
          <a:xfrm>
            <a:off x="5126891" y="3290487"/>
            <a:ext cx="9360477"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WARUM DIE MILCHTÜTE UND ressourcenmangel?</a:t>
            </a:r>
          </a:p>
        </p:txBody>
      </p:sp>
      <p:sp>
        <p:nvSpPr>
          <p:cNvPr id="15" name="Rectangle 2"/>
          <p:cNvSpPr>
            <a:spLocks noChangeArrowheads="1"/>
          </p:cNvSpPr>
          <p:nvPr/>
        </p:nvSpPr>
        <p:spPr bwMode="auto">
          <a:xfrm>
            <a:off x="8338328" y="2664430"/>
            <a:ext cx="7095309"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WER IST ressourcenmangel?</a:t>
            </a:r>
          </a:p>
        </p:txBody>
      </p:sp>
      <p:sp>
        <p:nvSpPr>
          <p:cNvPr id="17" name="Rectangle 2"/>
          <p:cNvSpPr>
            <a:spLocks noChangeArrowheads="1"/>
          </p:cNvSpPr>
          <p:nvPr/>
        </p:nvSpPr>
        <p:spPr bwMode="auto">
          <a:xfrm>
            <a:off x="8539774" y="3920992"/>
            <a:ext cx="7836298" cy="568800"/>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ICH BEI ressourcenmangel</a:t>
            </a:r>
          </a:p>
        </p:txBody>
      </p:sp>
      <p:sp>
        <p:nvSpPr>
          <p:cNvPr id="8" name="Rectangle 2">
            <a:extLst>
              <a:ext uri="{FF2B5EF4-FFF2-40B4-BE49-F238E27FC236}">
                <a16:creationId xmlns:a16="http://schemas.microsoft.com/office/drawing/2014/main" id="{9C2CB6D0-A4A4-3E4B-BFBE-935FF272E415}"/>
              </a:ext>
            </a:extLst>
          </p:cNvPr>
          <p:cNvSpPr>
            <a:spLocks noChangeArrowheads="1"/>
          </p:cNvSpPr>
          <p:nvPr/>
        </p:nvSpPr>
        <p:spPr bwMode="auto">
          <a:xfrm>
            <a:off x="9621547" y="4551183"/>
            <a:ext cx="6240317"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GUTE BEISPIELE</a:t>
            </a:r>
          </a:p>
        </p:txBody>
      </p:sp>
    </p:spTree>
    <p:extLst>
      <p:ext uri="{BB962C8B-B14F-4D97-AF65-F5344CB8AC3E}">
        <p14:creationId xmlns:p14="http://schemas.microsoft.com/office/powerpoint/2010/main" val="13175941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07812 0 " pathEditMode="relative" ptsTypes="AA">
                                      <p:cBhvr>
                                        <p:cTn id="6" dur="2000" fill="hold"/>
                                        <p:tgtEl>
                                          <p:spTgt spid="13"/>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4.79167E-6 -4.44444E-6 L -0.27968 -4.44444E-6 " pathEditMode="relative" rAng="0" ptsTypes="AA">
                                      <p:cBhvr>
                                        <p:cTn id="8" dur="2000" fill="hold"/>
                                        <p:tgtEl>
                                          <p:spTgt spid="17"/>
                                        </p:tgtEl>
                                        <p:attrNameLst>
                                          <p:attrName>ppt_x</p:attrName>
                                          <p:attrName>ppt_y</p:attrName>
                                        </p:attrNameLst>
                                      </p:cBhvr>
                                      <p:rCtr x="-1398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1798820" y="719138"/>
            <a:ext cx="10393180" cy="1566862"/>
          </a:xfrm>
          <a:prstGeom prst="rect">
            <a:avLst/>
          </a:prstGeom>
          <a:noFill/>
          <a:ln w="9525">
            <a:noFill/>
            <a:miter lim="800000"/>
            <a:headEnd/>
            <a:tailEnd/>
          </a:ln>
        </p:spPr>
        <p:txBody>
          <a:bodyPr rIns="1080000" anchor="b">
            <a:noAutofit/>
          </a:bodyPr>
          <a:lstStyle/>
          <a:p>
            <a:pPr>
              <a:lnSpc>
                <a:spcPct val="75000"/>
              </a:lnSpc>
            </a:pPr>
            <a:r>
              <a:rPr lang="de-DE" sz="4000" spc="-150" dirty="0">
                <a:solidFill>
                  <a:srgbClr val="625647"/>
                </a:solidFill>
                <a:latin typeface="FagoNoBoldTf-Roman" pitchFamily="50" charset="0"/>
                <a:cs typeface="Arial" pitchFamily="34" charset="0"/>
              </a:rPr>
              <a:t>ICH BEI ressourcenmangel</a:t>
            </a:r>
          </a:p>
        </p:txBody>
      </p:sp>
      <p:sp>
        <p:nvSpPr>
          <p:cNvPr id="5" name="Rectangle 3"/>
          <p:cNvSpPr>
            <a:spLocks noChangeArrowheads="1"/>
          </p:cNvSpPr>
          <p:nvPr/>
        </p:nvSpPr>
        <p:spPr bwMode="auto">
          <a:xfrm>
            <a:off x="2725740" y="2708277"/>
            <a:ext cx="9466260" cy="3527631"/>
          </a:xfrm>
          <a:prstGeom prst="rect">
            <a:avLst/>
          </a:prstGeom>
          <a:noFill/>
          <a:ln w="9525">
            <a:noFill/>
            <a:miter lim="800000"/>
            <a:headEnd/>
            <a:tailEnd/>
          </a:ln>
        </p:spPr>
        <p:txBody>
          <a:bodyPr lIns="91428" tIns="45715" rIns="1800000" bIns="46800">
            <a:noAutofit/>
          </a:bodyPr>
          <a:lstStyle/>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meine Tätigkeitsgebiete:</a:t>
            </a:r>
          </a:p>
          <a:p>
            <a:pPr marL="817554" lvl="1" indent="-360354">
              <a:lnSpc>
                <a:spcPts val="2500"/>
              </a:lnSpc>
              <a:spcBef>
                <a:spcPct val="30000"/>
              </a:spcBef>
              <a:buClr>
                <a:srgbClr val="625647"/>
              </a:buClr>
              <a:buFont typeface="FagoNoRegularTf-Roman" pitchFamily="50" charset="0"/>
              <a:buChar char="×"/>
            </a:pPr>
            <a:r>
              <a:rPr lang="de-DE" sz="2400" spc="-151" dirty="0">
                <a:solidFill>
                  <a:srgbClr val="625647"/>
                </a:solidFill>
                <a:latin typeface="FagoNoRegularTf-Roman" pitchFamily="50" charset="0"/>
                <a:cs typeface="FagoNoBold-Roman"/>
              </a:rPr>
              <a:t>Systemadministration (Rechner, Netzwerk, Geräte, …)</a:t>
            </a:r>
          </a:p>
          <a:p>
            <a:pPr marL="817554" lvl="1" indent="-360354">
              <a:lnSpc>
                <a:spcPts val="2500"/>
              </a:lnSpc>
              <a:spcBef>
                <a:spcPct val="30000"/>
              </a:spcBef>
              <a:buClr>
                <a:srgbClr val="625647"/>
              </a:buClr>
              <a:buFont typeface="FagoNoRegularTf-Roman" pitchFamily="50" charset="0"/>
              <a:buChar char="×"/>
            </a:pPr>
            <a:r>
              <a:rPr lang="de-DE" sz="2400" spc="-151" dirty="0" err="1">
                <a:solidFill>
                  <a:srgbClr val="625647"/>
                </a:solidFill>
                <a:latin typeface="FagoNoRegularTf-Roman" pitchFamily="50" charset="0"/>
                <a:cs typeface="FagoNoBold-Roman"/>
              </a:rPr>
              <a:t>Functional</a:t>
            </a:r>
            <a:r>
              <a:rPr lang="de-DE" sz="2400" spc="-151" dirty="0">
                <a:solidFill>
                  <a:srgbClr val="625647"/>
                </a:solidFill>
                <a:latin typeface="FagoNoRegularTf-Roman" pitchFamily="50" charset="0"/>
                <a:cs typeface="FagoNoBold-Roman"/>
              </a:rPr>
              <a:t>-Tests mit </a:t>
            </a:r>
            <a:r>
              <a:rPr lang="de-DE" sz="2400" spc="-151" dirty="0" err="1">
                <a:solidFill>
                  <a:srgbClr val="625647"/>
                </a:solidFill>
                <a:latin typeface="FagoNoRegularTf-Roman" pitchFamily="50" charset="0"/>
                <a:cs typeface="FagoNoBold-Roman"/>
              </a:rPr>
              <a:t>Cypress</a:t>
            </a:r>
            <a:endParaRPr lang="de-DE" sz="2400" spc="-151" dirty="0">
              <a:solidFill>
                <a:srgbClr val="625647"/>
              </a:solidFill>
              <a:latin typeface="FagoNoRegularTf-Roman" pitchFamily="50" charset="0"/>
              <a:cs typeface="FagoNoBold-Roman"/>
            </a:endParaRPr>
          </a:p>
          <a:p>
            <a:pPr marL="817554" lvl="1" indent="-360354">
              <a:lnSpc>
                <a:spcPts val="2500"/>
              </a:lnSpc>
              <a:spcBef>
                <a:spcPct val="30000"/>
              </a:spcBef>
              <a:buClr>
                <a:srgbClr val="625647"/>
              </a:buClr>
              <a:buFont typeface="FagoNoRegularTf-Roman" pitchFamily="50" charset="0"/>
              <a:buChar char="×"/>
            </a:pPr>
            <a:r>
              <a:rPr lang="de-DE" sz="2400" spc="-151" dirty="0">
                <a:solidFill>
                  <a:srgbClr val="625647"/>
                </a:solidFill>
                <a:latin typeface="FagoNoRegularTf-Roman" pitchFamily="50" charset="0"/>
                <a:cs typeface="FagoNoBold-Roman"/>
              </a:rPr>
              <a:t>Fotografie (Portraitfotos von Mitarbeiter, …)</a:t>
            </a:r>
          </a:p>
          <a:p>
            <a:pPr marL="817554" lvl="1" indent="-360354">
              <a:lnSpc>
                <a:spcPts val="2500"/>
              </a:lnSpc>
              <a:spcBef>
                <a:spcPct val="30000"/>
              </a:spcBef>
              <a:buClr>
                <a:srgbClr val="625647"/>
              </a:buClr>
              <a:buFont typeface="FagoNoRegularTf-Roman" pitchFamily="50" charset="0"/>
              <a:buChar char="×"/>
            </a:pPr>
            <a:endParaRPr lang="de-DE" sz="2400" spc="-151" dirty="0">
              <a:solidFill>
                <a:srgbClr val="625647"/>
              </a:solidFill>
              <a:latin typeface="FagoNoRegularTf-Roman" pitchFamily="50" charset="0"/>
              <a:cs typeface="FagoNoBold-Roman"/>
            </a:endParaRP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p:txBody>
      </p:sp>
    </p:spTree>
    <p:extLst>
      <p:ext uri="{BB962C8B-B14F-4D97-AF65-F5344CB8AC3E}">
        <p14:creationId xmlns:p14="http://schemas.microsoft.com/office/powerpoint/2010/main" val="34125460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1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fade">
                                      <p:cBhvr>
                                        <p:cTn id="17" dur="1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rotWithShape="1">
          <a:blip r:embed="rId3">
            <a:extLst>
              <a:ext uri="{28A0092B-C50C-407E-A947-70E740481C1C}">
                <a14:useLocalDpi xmlns:a14="http://schemas.microsoft.com/office/drawing/2010/main" val="0"/>
              </a:ext>
            </a:extLst>
          </a:blip>
          <a:srcRect b="15345"/>
          <a:stretch>
            <a:fillRect/>
          </a:stretch>
        </p:blipFill>
        <p:spPr>
          <a:xfrm>
            <a:off x="0" y="-385717"/>
            <a:ext cx="12299269" cy="8196217"/>
          </a:xfrm>
          <a:prstGeom prst="rect">
            <a:avLst/>
          </a:prstGeom>
        </p:spPr>
      </p:pic>
      <p:sp>
        <p:nvSpPr>
          <p:cNvPr id="9" name="Rechteck 8"/>
          <p:cNvSpPr/>
          <p:nvPr/>
        </p:nvSpPr>
        <p:spPr>
          <a:xfrm>
            <a:off x="0" y="1637121"/>
            <a:ext cx="5636430" cy="991472"/>
          </a:xfrm>
          <a:prstGeom prst="rect">
            <a:avLst/>
          </a:prstGeom>
          <a:solidFill>
            <a:schemeClr val="bg1"/>
          </a:solidFill>
          <a:ln>
            <a:noFill/>
          </a:ln>
          <a:effectLst/>
        </p:spPr>
        <p:txBody>
          <a:bodyPr wrap="none" lIns="540000" tIns="360000" rIns="360000" bIns="288000" anchor="ctr" anchorCtr="0">
            <a:spAutoFit/>
          </a:bodyPr>
          <a:lstStyle/>
          <a:p>
            <a:pPr fontAlgn="base">
              <a:lnSpc>
                <a:spcPct val="75000"/>
              </a:lnSpc>
              <a:spcBef>
                <a:spcPct val="0"/>
              </a:spcBef>
              <a:spcAft>
                <a:spcPct val="0"/>
              </a:spcAft>
            </a:pPr>
            <a:r>
              <a:rPr lang="de-DE" sz="2800" spc="-150" dirty="0">
                <a:solidFill>
                  <a:srgbClr val="625647"/>
                </a:solidFill>
                <a:latin typeface="FagoNoBoldTf-Roman" pitchFamily="50" charset="0"/>
              </a:rPr>
              <a:t>Praxismodul – „Unternehmensprofil“</a:t>
            </a:r>
          </a:p>
        </p:txBody>
      </p:sp>
      <p:grpSp>
        <p:nvGrpSpPr>
          <p:cNvPr id="3" name="Gruppieren 2"/>
          <p:cNvGrpSpPr/>
          <p:nvPr/>
        </p:nvGrpSpPr>
        <p:grpSpPr>
          <a:xfrm>
            <a:off x="7079431" y="5157192"/>
            <a:ext cx="5112569" cy="1064423"/>
            <a:chOff x="4788024" y="5157192"/>
            <a:chExt cx="5112569" cy="1064423"/>
          </a:xfrm>
        </p:grpSpPr>
        <p:sp>
          <p:nvSpPr>
            <p:cNvPr id="10" name="Rechteck 9"/>
            <p:cNvSpPr/>
            <p:nvPr/>
          </p:nvSpPr>
          <p:spPr>
            <a:xfrm>
              <a:off x="4788024" y="5157192"/>
              <a:ext cx="5112569" cy="1064423"/>
            </a:xfrm>
            <a:prstGeom prst="rect">
              <a:avLst/>
            </a:prstGeom>
            <a:solidFill>
              <a:schemeClr val="bg1"/>
            </a:solidFill>
            <a:ln>
              <a:miter lim="800000"/>
            </a:ln>
          </p:spPr>
          <p:style>
            <a:lnRef idx="3">
              <a:schemeClr val="lt1"/>
            </a:lnRef>
            <a:fillRef idx="1">
              <a:schemeClr val="accent1"/>
            </a:fillRef>
            <a:effectRef idx="1">
              <a:schemeClr val="accent1"/>
            </a:effectRef>
            <a:fontRef idx="minor">
              <a:schemeClr val="lt1"/>
            </a:fontRef>
          </p:style>
          <p:txBody>
            <a:bodyPr lIns="180000" tIns="180000" rIns="180000" bIns="180000" rtlCol="0" anchor="ctr"/>
            <a:lstStyle/>
            <a:p>
              <a:pPr algn="r"/>
              <a:endParaRPr lang="de-DE" spc="-150" dirty="0">
                <a:solidFill>
                  <a:srgbClr val="000000"/>
                </a:solidFill>
                <a:latin typeface="FagoNoBoldTf-Roman" pitchFamily="50" charset="0"/>
              </a:endParaRPr>
            </a:p>
          </p:txBody>
        </p:sp>
        <p:sp>
          <p:nvSpPr>
            <p:cNvPr id="13" name="Rectangle 4"/>
            <p:cNvSpPr>
              <a:spLocks noChangeArrowheads="1"/>
            </p:cNvSpPr>
            <p:nvPr/>
          </p:nvSpPr>
          <p:spPr bwMode="auto">
            <a:xfrm>
              <a:off x="6014972" y="5517232"/>
              <a:ext cx="2896800" cy="38536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nchor="b"/>
            <a:lstStyle/>
            <a:p>
              <a:pPr>
                <a:lnSpc>
                  <a:spcPct val="75000"/>
                </a:lnSpc>
              </a:pPr>
              <a:r>
                <a:rPr lang="de-DE" sz="2400" spc="-150" dirty="0" err="1">
                  <a:solidFill>
                    <a:srgbClr val="625647"/>
                  </a:solidFill>
                  <a:latin typeface="FagoNoBoldTf-Roman" pitchFamily="50" charset="0"/>
                </a:rPr>
                <a:t>ressourcenmangel</a:t>
              </a:r>
              <a:endParaRPr lang="de-DE" sz="2400" spc="-150" dirty="0">
                <a:solidFill>
                  <a:srgbClr val="625647"/>
                </a:solidFill>
                <a:latin typeface="FagoNoBoldTf-Roman" pitchFamily="50" charset="0"/>
              </a:endParaRPr>
            </a:p>
          </p:txBody>
        </p:sp>
        <p:sp>
          <p:nvSpPr>
            <p:cNvPr id="16" name="Rechteck 15"/>
            <p:cNvSpPr/>
            <p:nvPr/>
          </p:nvSpPr>
          <p:spPr>
            <a:xfrm>
              <a:off x="5161745" y="5449650"/>
              <a:ext cx="479507" cy="479507"/>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Tree>
    <p:extLst>
      <p:ext uri="{BB962C8B-B14F-4D97-AF65-F5344CB8AC3E}">
        <p14:creationId xmlns:p14="http://schemas.microsoft.com/office/powerpoint/2010/main" val="444012603"/>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show="0">
  <p:cSld>
    <p:bg>
      <p:bgPr>
        <a:gradFill flip="none" rotWithShape="1">
          <a:gsLst>
            <a:gs pos="0">
              <a:srgbClr val="625647">
                <a:lumMod val="70000"/>
                <a:lumOff val="30000"/>
              </a:srgbClr>
            </a:gs>
            <a:gs pos="46000">
              <a:srgbClr val="625647">
                <a:lumMod val="80000"/>
                <a:lumOff val="20000"/>
              </a:srgbClr>
            </a:gs>
            <a:gs pos="100000">
              <a:srgbClr val="625647"/>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 name="Rechteck 2"/>
          <p:cNvSpPr/>
          <p:nvPr/>
        </p:nvSpPr>
        <p:spPr>
          <a:xfrm>
            <a:off x="0" y="0"/>
            <a:ext cx="12192000" cy="6866447"/>
          </a:xfrm>
          <a:prstGeom prst="rect">
            <a:avLst/>
          </a:prstGeom>
        </p:spPr>
        <p:txBody>
          <a:bodyPr wrap="square" lIns="2160000" tIns="2880000" rIns="2160000" bIns="3240000" anchor="ctr" anchorCtr="0">
            <a:noAutofit/>
          </a:bodyPr>
          <a:lstStyle/>
          <a:p>
            <a:pPr marL="0" marR="0" lvl="0" indent="0" algn="ctr" defTabSz="914400" rtl="0" eaLnBrk="1" fontAlgn="auto" latinLnBrk="0" hangingPunct="1">
              <a:lnSpc>
                <a:spcPct val="75000"/>
              </a:lnSpc>
              <a:spcBef>
                <a:spcPts val="0"/>
              </a:spcBef>
              <a:spcAft>
                <a:spcPts val="0"/>
              </a:spcAft>
              <a:buClrTx/>
              <a:buSzTx/>
              <a:buFontTx/>
              <a:buNone/>
              <a:tabLst/>
              <a:defRPr/>
            </a:pPr>
            <a:r>
              <a:rPr kumimoji="0" lang="de-DE" sz="6000" b="0" i="0" u="none" strike="noStrike" kern="1200" cap="none" spc="-300" normalizeH="0" baseline="0" noProof="0" dirty="0">
                <a:ln>
                  <a:noFill/>
                </a:ln>
                <a:solidFill>
                  <a:srgbClr val="F2F0EE"/>
                </a:solidFill>
                <a:effectLst/>
                <a:uLnTx/>
                <a:uFillTx/>
                <a:latin typeface="FagoNoBoldTf-Roman" pitchFamily="50" charset="0"/>
                <a:ea typeface="+mn-ea"/>
                <a:cs typeface="+mn-cs"/>
              </a:rPr>
              <a:t>GELUNGENE BEISPIELE</a:t>
            </a:r>
            <a:endParaRPr kumimoji="0" lang="de-DE" sz="6000" b="0" i="0" u="none" strike="noStrike" kern="1200" cap="none" spc="-300" normalizeH="0" baseline="0" noProof="0" dirty="0">
              <a:ln>
                <a:noFill/>
              </a:ln>
              <a:solidFill>
                <a:srgbClr val="F2F0EE"/>
              </a:solidFill>
              <a:effectLst/>
              <a:uLnTx/>
              <a:uFillTx/>
              <a:latin typeface="FagoNoRegularTf-Roman" pitchFamily="50" charset="0"/>
              <a:ea typeface="+mn-ea"/>
              <a:cs typeface="+mn-cs"/>
            </a:endParaRPr>
          </a:p>
        </p:txBody>
      </p:sp>
      <p:pic>
        <p:nvPicPr>
          <p:cNvPr id="2" name="Grafik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9518" y="5680638"/>
            <a:ext cx="632965" cy="632965"/>
          </a:xfrm>
          <a:prstGeom prst="rect">
            <a:avLst/>
          </a:prstGeom>
        </p:spPr>
      </p:pic>
    </p:spTree>
    <p:extLst>
      <p:ext uri="{BB962C8B-B14F-4D97-AF65-F5344CB8AC3E}">
        <p14:creationId xmlns:p14="http://schemas.microsoft.com/office/powerpoint/2010/main" val="4127064467"/>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ChangeArrowheads="1"/>
          </p:cNvSpPr>
          <p:nvPr/>
        </p:nvSpPr>
        <p:spPr bwMode="auto">
          <a:xfrm>
            <a:off x="8338301" y="2038058"/>
            <a:ext cx="7095344"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WAS IST ressourcenmangel?</a:t>
            </a:r>
          </a:p>
        </p:txBody>
      </p:sp>
      <p:sp>
        <p:nvSpPr>
          <p:cNvPr id="13" name="Rectangle 2"/>
          <p:cNvSpPr>
            <a:spLocks noChangeArrowheads="1"/>
          </p:cNvSpPr>
          <p:nvPr/>
        </p:nvSpPr>
        <p:spPr bwMode="auto">
          <a:xfrm>
            <a:off x="6096000" y="3290487"/>
            <a:ext cx="9360477"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WARUM DIE MILCHTÜTE UND ressourcenmangel?</a:t>
            </a:r>
          </a:p>
        </p:txBody>
      </p:sp>
      <p:sp>
        <p:nvSpPr>
          <p:cNvPr id="15" name="Rectangle 2"/>
          <p:cNvSpPr>
            <a:spLocks noChangeArrowheads="1"/>
          </p:cNvSpPr>
          <p:nvPr/>
        </p:nvSpPr>
        <p:spPr bwMode="auto">
          <a:xfrm>
            <a:off x="8338328" y="2664430"/>
            <a:ext cx="7095309"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WER IST ressourcenmangel?</a:t>
            </a:r>
          </a:p>
        </p:txBody>
      </p:sp>
      <p:sp>
        <p:nvSpPr>
          <p:cNvPr id="17" name="Rectangle 2"/>
          <p:cNvSpPr>
            <a:spLocks noChangeArrowheads="1"/>
          </p:cNvSpPr>
          <p:nvPr/>
        </p:nvSpPr>
        <p:spPr bwMode="auto">
          <a:xfrm>
            <a:off x="5145407" y="3920992"/>
            <a:ext cx="7919427" cy="568800"/>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ICH BEI ressourcenmangel</a:t>
            </a:r>
          </a:p>
        </p:txBody>
      </p:sp>
      <p:sp>
        <p:nvSpPr>
          <p:cNvPr id="8" name="Rectangle 2">
            <a:extLst>
              <a:ext uri="{FF2B5EF4-FFF2-40B4-BE49-F238E27FC236}">
                <a16:creationId xmlns:a16="http://schemas.microsoft.com/office/drawing/2014/main" id="{9C2CB6D0-A4A4-3E4B-BFBE-935FF272E415}"/>
              </a:ext>
            </a:extLst>
          </p:cNvPr>
          <p:cNvSpPr>
            <a:spLocks noChangeArrowheads="1"/>
          </p:cNvSpPr>
          <p:nvPr/>
        </p:nvSpPr>
        <p:spPr bwMode="auto">
          <a:xfrm>
            <a:off x="9621547" y="4551183"/>
            <a:ext cx="7225579"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GUTE BEISPIELE</a:t>
            </a:r>
          </a:p>
        </p:txBody>
      </p:sp>
    </p:spTree>
    <p:extLst>
      <p:ext uri="{BB962C8B-B14F-4D97-AF65-F5344CB8AC3E}">
        <p14:creationId xmlns:p14="http://schemas.microsoft.com/office/powerpoint/2010/main" val="8539967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1" nodeType="clickEffect">
                                  <p:stCondLst>
                                    <p:cond delay="0"/>
                                  </p:stCondLst>
                                  <p:childTnLst>
                                    <p:animMotion origin="layout" path="M 0 0 L 0.27969 0 " pathEditMode="relative" ptsTypes="AA">
                                      <p:cBhvr>
                                        <p:cTn id="6" dur="2000" fill="hold"/>
                                        <p:tgtEl>
                                          <p:spTgt spid="17"/>
                                        </p:tgtEl>
                                        <p:attrNameLst>
                                          <p:attrName>ppt_x</p:attrName>
                                          <p:attrName>ppt_y</p:attrName>
                                        </p:attrNameLst>
                                      </p:cBhvr>
                                    </p:animMotion>
                                  </p:childTnLst>
                                </p:cTn>
                              </p:par>
                              <p:par>
                                <p:cTn id="7" presetID="0" presetClass="path" presetSubtype="0" accel="50000" decel="50000" fill="hold" grpId="1" nodeType="withEffect">
                                  <p:stCondLst>
                                    <p:cond delay="0"/>
                                  </p:stCondLst>
                                  <p:childTnLst>
                                    <p:animMotion origin="layout" path="M 3.33333E-6 -2.59259E-6 L -0.36719 -2.59259E-6 " pathEditMode="relative" rAng="0" ptsTypes="AA">
                                      <p:cBhvr>
                                        <p:cTn id="8" dur="2000" fill="hold"/>
                                        <p:tgtEl>
                                          <p:spTgt spid="8"/>
                                        </p:tgtEl>
                                        <p:attrNameLst>
                                          <p:attrName>ppt_x</p:attrName>
                                          <p:attrName>ppt_y</p:attrName>
                                        </p:attrNameLst>
                                      </p:cBhvr>
                                      <p:rCtr x="-1835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1" animBg="1"/>
      <p:bldP spid="8"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uppierung 11"/>
          <p:cNvGrpSpPr/>
          <p:nvPr/>
        </p:nvGrpSpPr>
        <p:grpSpPr>
          <a:xfrm>
            <a:off x="-483" y="-1339701"/>
            <a:ext cx="12192000" cy="8621152"/>
            <a:chOff x="-483" y="-1127051"/>
            <a:chExt cx="12192000" cy="8621152"/>
          </a:xfrm>
        </p:grpSpPr>
        <p:pic>
          <p:nvPicPr>
            <p:cNvPr id="6" name="Bild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3" y="-1127051"/>
              <a:ext cx="12192000" cy="8621152"/>
            </a:xfrm>
            <a:prstGeom prst="rect">
              <a:avLst/>
            </a:prstGeom>
          </p:spPr>
        </p:pic>
        <p:pic>
          <p:nvPicPr>
            <p:cNvPr id="20" name="Bild 19"/>
            <p:cNvPicPr>
              <a:picLocks noChangeAspect="1"/>
            </p:cNvPicPr>
            <p:nvPr/>
          </p:nvPicPr>
          <p:blipFill>
            <a:blip r:embed="rId4"/>
            <a:stretch>
              <a:fillRect/>
            </a:stretch>
          </p:blipFill>
          <p:spPr>
            <a:xfrm>
              <a:off x="10272274" y="2488713"/>
              <a:ext cx="1623219" cy="492039"/>
            </a:xfrm>
            <a:prstGeom prst="rect">
              <a:avLst/>
            </a:prstGeom>
          </p:spPr>
        </p:pic>
      </p:grpSp>
      <p:pic>
        <p:nvPicPr>
          <p:cNvPr id="3" name="Grafik 2">
            <a:extLst>
              <a:ext uri="{FF2B5EF4-FFF2-40B4-BE49-F238E27FC236}">
                <a16:creationId xmlns:a16="http://schemas.microsoft.com/office/drawing/2014/main" id="{2380BC0E-D359-BE41-A553-8AC2675B1F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6451" y="5478654"/>
            <a:ext cx="1188002" cy="756770"/>
          </a:xfrm>
          <a:prstGeom prst="rect">
            <a:avLst/>
          </a:prstGeom>
        </p:spPr>
      </p:pic>
      <p:pic>
        <p:nvPicPr>
          <p:cNvPr id="8" name="Grafik 7">
            <a:extLst>
              <a:ext uri="{FF2B5EF4-FFF2-40B4-BE49-F238E27FC236}">
                <a16:creationId xmlns:a16="http://schemas.microsoft.com/office/drawing/2014/main" id="{EF0239F7-2CDD-F845-8F82-2D5EC34691E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04453" y="4346713"/>
            <a:ext cx="2713127" cy="944216"/>
          </a:xfrm>
          <a:prstGeom prst="rect">
            <a:avLst/>
          </a:prstGeom>
        </p:spPr>
      </p:pic>
      <p:pic>
        <p:nvPicPr>
          <p:cNvPr id="10" name="Grafik 9">
            <a:extLst>
              <a:ext uri="{FF2B5EF4-FFF2-40B4-BE49-F238E27FC236}">
                <a16:creationId xmlns:a16="http://schemas.microsoft.com/office/drawing/2014/main" id="{399D4A44-AF90-C846-B5CB-50B0F23F083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33834" y="5501865"/>
            <a:ext cx="2054363" cy="773315"/>
          </a:xfrm>
          <a:prstGeom prst="rect">
            <a:avLst/>
          </a:prstGeom>
        </p:spPr>
      </p:pic>
      <p:pic>
        <p:nvPicPr>
          <p:cNvPr id="13" name="Grafik 12">
            <a:extLst>
              <a:ext uri="{FF2B5EF4-FFF2-40B4-BE49-F238E27FC236}">
                <a16:creationId xmlns:a16="http://schemas.microsoft.com/office/drawing/2014/main" id="{993D30E7-8D03-384E-9DA1-36DEF68DF6B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342688" y="5511531"/>
            <a:ext cx="2131707" cy="712854"/>
          </a:xfrm>
          <a:prstGeom prst="rect">
            <a:avLst/>
          </a:prstGeom>
        </p:spPr>
      </p:pic>
      <p:pic>
        <p:nvPicPr>
          <p:cNvPr id="15" name="Grafik 14">
            <a:extLst>
              <a:ext uri="{FF2B5EF4-FFF2-40B4-BE49-F238E27FC236}">
                <a16:creationId xmlns:a16="http://schemas.microsoft.com/office/drawing/2014/main" id="{0280733F-A917-C246-A0D4-D02BF5DDCD4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391542" y="5478654"/>
            <a:ext cx="1402891" cy="669287"/>
          </a:xfrm>
          <a:prstGeom prst="rect">
            <a:avLst/>
          </a:prstGeom>
        </p:spPr>
      </p:pic>
    </p:spTree>
    <p:extLst>
      <p:ext uri="{BB962C8B-B14F-4D97-AF65-F5344CB8AC3E}">
        <p14:creationId xmlns:p14="http://schemas.microsoft.com/office/powerpoint/2010/main" val="2431808707"/>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Bild 5"/>
          <p:cNvPicPr>
            <a:picLocks noChangeAspect="1"/>
          </p:cNvPicPr>
          <p:nvPr/>
        </p:nvPicPr>
        <p:blipFill rotWithShape="1">
          <a:blip r:embed="rId3">
            <a:extLst>
              <a:ext uri="{28A0092B-C50C-407E-A947-70E740481C1C}">
                <a14:useLocalDpi xmlns:a14="http://schemas.microsoft.com/office/drawing/2010/main" val="0"/>
              </a:ext>
            </a:extLst>
          </a:blip>
          <a:srcRect l="15170" t="7193" r="10426" b="9022"/>
          <a:stretch/>
        </p:blipFill>
        <p:spPr>
          <a:xfrm>
            <a:off x="1475232" y="841248"/>
            <a:ext cx="9131808" cy="5681472"/>
          </a:xfrm>
          <a:prstGeom prst="rect">
            <a:avLst/>
          </a:prstGeom>
        </p:spPr>
      </p:pic>
      <p:pic>
        <p:nvPicPr>
          <p:cNvPr id="2" name="Bild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05470" y="99290"/>
            <a:ext cx="2596462" cy="741958"/>
          </a:xfrm>
          <a:prstGeom prst="rect">
            <a:avLst/>
          </a:prstGeom>
        </p:spPr>
      </p:pic>
    </p:spTree>
    <p:extLst>
      <p:ext uri="{BB962C8B-B14F-4D97-AF65-F5344CB8AC3E}">
        <p14:creationId xmlns:p14="http://schemas.microsoft.com/office/powerpoint/2010/main" val="3502495700"/>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9BC4CBD-C5CF-E64A-964F-19270872D144}"/>
              </a:ext>
            </a:extLst>
          </p:cNvPr>
          <p:cNvSpPr/>
          <p:nvPr/>
        </p:nvSpPr>
        <p:spPr>
          <a:xfrm>
            <a:off x="0" y="0"/>
            <a:ext cx="12192000" cy="6858000"/>
          </a:xfrm>
          <a:prstGeom prst="rect">
            <a:avLst/>
          </a:prstGeom>
          <a:solidFill>
            <a:srgbClr val="E8E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Grafik 2" descr="Ein Bild, das drinnen, Himmel, Wand, Computer enthält.&#10;&#10;Automatisch generierte Beschreibung">
            <a:extLst>
              <a:ext uri="{FF2B5EF4-FFF2-40B4-BE49-F238E27FC236}">
                <a16:creationId xmlns:a16="http://schemas.microsoft.com/office/drawing/2014/main" id="{D6DAF7D6-5AA9-CB4F-AE03-8683105217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06137"/>
            <a:ext cx="12192000" cy="6245726"/>
          </a:xfrm>
          <a:prstGeom prst="rect">
            <a:avLst/>
          </a:prstGeom>
        </p:spPr>
      </p:pic>
    </p:spTree>
    <p:extLst>
      <p:ext uri="{BB962C8B-B14F-4D97-AF65-F5344CB8AC3E}">
        <p14:creationId xmlns:p14="http://schemas.microsoft.com/office/powerpoint/2010/main" val="4155622187"/>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descr="Ein Bild, das Text, Screenshot enthält.&#10;&#10;Automatisch generierte Beschreibung">
            <a:extLst>
              <a:ext uri="{FF2B5EF4-FFF2-40B4-BE49-F238E27FC236}">
                <a16:creationId xmlns:a16="http://schemas.microsoft.com/office/drawing/2014/main" id="{8FBF88DE-4988-1B43-AA57-5E6FCC8650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138" y="-891000"/>
            <a:ext cx="12210927" cy="8640000"/>
          </a:xfrm>
          <a:prstGeom prst="rect">
            <a:avLst/>
          </a:prstGeom>
        </p:spPr>
      </p:pic>
    </p:spTree>
    <p:extLst>
      <p:ext uri="{BB962C8B-B14F-4D97-AF65-F5344CB8AC3E}">
        <p14:creationId xmlns:p14="http://schemas.microsoft.com/office/powerpoint/2010/main" val="1131568509"/>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descr="Ein Bild, das Screenshot enthält.&#10;&#10;Automatisch generierte Beschreibung">
            <a:extLst>
              <a:ext uri="{FF2B5EF4-FFF2-40B4-BE49-F238E27FC236}">
                <a16:creationId xmlns:a16="http://schemas.microsoft.com/office/drawing/2014/main" id="{A9C766B5-F693-324B-A4D9-ED1D67DD5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63" y="-370727"/>
            <a:ext cx="12210927" cy="8640000"/>
          </a:xfrm>
          <a:prstGeom prst="rect">
            <a:avLst/>
          </a:prstGeom>
        </p:spPr>
      </p:pic>
    </p:spTree>
    <p:extLst>
      <p:ext uri="{BB962C8B-B14F-4D97-AF65-F5344CB8AC3E}">
        <p14:creationId xmlns:p14="http://schemas.microsoft.com/office/powerpoint/2010/main" val="821580683"/>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3BD6C89A-7368-D046-BD65-366EB6D082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5457" y="0"/>
            <a:ext cx="9692423" cy="6858000"/>
          </a:xfrm>
          <a:prstGeom prst="rect">
            <a:avLst/>
          </a:prstGeom>
        </p:spPr>
      </p:pic>
    </p:spTree>
    <p:extLst>
      <p:ext uri="{BB962C8B-B14F-4D97-AF65-F5344CB8AC3E}">
        <p14:creationId xmlns:p14="http://schemas.microsoft.com/office/powerpoint/2010/main" val="4166419544"/>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FAC27A72-E0B2-D842-915B-5B2BF0EA7EA6}"/>
              </a:ext>
            </a:extLst>
          </p:cNvPr>
          <p:cNvPicPr>
            <a:picLocks noChangeAspect="1"/>
          </p:cNvPicPr>
          <p:nvPr/>
        </p:nvPicPr>
        <p:blipFill>
          <a:blip r:embed="rId3"/>
          <a:stretch>
            <a:fillRect/>
          </a:stretch>
        </p:blipFill>
        <p:spPr>
          <a:xfrm>
            <a:off x="1536159" y="0"/>
            <a:ext cx="9119681" cy="6858000"/>
          </a:xfrm>
          <a:prstGeom prst="rect">
            <a:avLst/>
          </a:prstGeom>
        </p:spPr>
      </p:pic>
      <p:pic>
        <p:nvPicPr>
          <p:cNvPr id="6" name="Grafik 5" descr="Ein Bild, das Baum, draußen, Gebäude enthält.&#10;&#10;Automatisch generierte Beschreibung">
            <a:extLst>
              <a:ext uri="{FF2B5EF4-FFF2-40B4-BE49-F238E27FC236}">
                <a16:creationId xmlns:a16="http://schemas.microsoft.com/office/drawing/2014/main" id="{0F514BEC-8B62-EE46-A4FA-64A5E1A57B9C}"/>
              </a:ext>
            </a:extLst>
          </p:cNvPr>
          <p:cNvPicPr>
            <a:picLocks noChangeAspect="1"/>
          </p:cNvPicPr>
          <p:nvPr/>
        </p:nvPicPr>
        <p:blipFill rotWithShape="1">
          <a:blip r:embed="rId4">
            <a:extLst>
              <a:ext uri="{28A0092B-C50C-407E-A947-70E740481C1C}">
                <a14:useLocalDpi xmlns:a14="http://schemas.microsoft.com/office/drawing/2010/main" val="0"/>
              </a:ext>
            </a:extLst>
          </a:blip>
          <a:srcRect t="12267"/>
          <a:stretch/>
        </p:blipFill>
        <p:spPr>
          <a:xfrm>
            <a:off x="2397967" y="735837"/>
            <a:ext cx="7277878" cy="4047378"/>
          </a:xfrm>
          <a:prstGeom prst="rect">
            <a:avLst/>
          </a:prstGeom>
        </p:spPr>
      </p:pic>
      <p:pic>
        <p:nvPicPr>
          <p:cNvPr id="4" name="Grafik 3" descr="Ein Bild, das Text enthält.&#10;&#10;Automatisch generierte Beschreibung">
            <a:extLst>
              <a:ext uri="{FF2B5EF4-FFF2-40B4-BE49-F238E27FC236}">
                <a16:creationId xmlns:a16="http://schemas.microsoft.com/office/drawing/2014/main" id="{41B9A5BD-12A5-7142-9E31-59C34C538A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0812" y="497858"/>
            <a:ext cx="4950373" cy="5862284"/>
          </a:xfrm>
          <a:prstGeom prst="rect">
            <a:avLst/>
          </a:prstGeom>
        </p:spPr>
      </p:pic>
    </p:spTree>
    <p:extLst>
      <p:ext uri="{BB962C8B-B14F-4D97-AF65-F5344CB8AC3E}">
        <p14:creationId xmlns:p14="http://schemas.microsoft.com/office/powerpoint/2010/main" val="20776016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936CF1D9-96C3-F34D-84BF-D62D345EF0A9}"/>
              </a:ext>
            </a:extLst>
          </p:cNvPr>
          <p:cNvSpPr/>
          <p:nvPr/>
        </p:nvSpPr>
        <p:spPr>
          <a:xfrm>
            <a:off x="0" y="0"/>
            <a:ext cx="12192000" cy="6858000"/>
          </a:xfrm>
          <a:prstGeom prst="rect">
            <a:avLst/>
          </a:prstGeom>
          <a:solidFill>
            <a:srgbClr val="F3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2" name="Grafik 1" descr="Ein Bild, das Screenshot, drinnen, Himmel, Wand enthält.&#10;&#10;Automatisch generierte Beschreibung">
            <a:extLst>
              <a:ext uri="{FF2B5EF4-FFF2-40B4-BE49-F238E27FC236}">
                <a16:creationId xmlns:a16="http://schemas.microsoft.com/office/drawing/2014/main" id="{C18B034C-79FB-FD40-9CAB-8DE5F3EC9A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90208"/>
            <a:ext cx="12192000" cy="6077583"/>
          </a:xfrm>
          <a:prstGeom prst="rect">
            <a:avLst/>
          </a:prstGeom>
        </p:spPr>
      </p:pic>
    </p:spTree>
    <p:extLst>
      <p:ext uri="{BB962C8B-B14F-4D97-AF65-F5344CB8AC3E}">
        <p14:creationId xmlns:p14="http://schemas.microsoft.com/office/powerpoint/2010/main" val="367998320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ChangeArrowheads="1"/>
          </p:cNvSpPr>
          <p:nvPr/>
        </p:nvSpPr>
        <p:spPr bwMode="auto">
          <a:xfrm>
            <a:off x="8338301" y="2038058"/>
            <a:ext cx="7095344"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WAS IST ressourcenmangel?</a:t>
            </a:r>
          </a:p>
        </p:txBody>
      </p:sp>
      <p:sp>
        <p:nvSpPr>
          <p:cNvPr id="13" name="Rectangle 2"/>
          <p:cNvSpPr>
            <a:spLocks noChangeArrowheads="1"/>
          </p:cNvSpPr>
          <p:nvPr/>
        </p:nvSpPr>
        <p:spPr bwMode="auto">
          <a:xfrm>
            <a:off x="6096000" y="3290487"/>
            <a:ext cx="9360477"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WARUM DIE MILCHTÜTE UND ressourcenmangel?</a:t>
            </a:r>
          </a:p>
        </p:txBody>
      </p:sp>
      <p:sp>
        <p:nvSpPr>
          <p:cNvPr id="15" name="Rectangle 2"/>
          <p:cNvSpPr>
            <a:spLocks noChangeArrowheads="1"/>
          </p:cNvSpPr>
          <p:nvPr/>
        </p:nvSpPr>
        <p:spPr bwMode="auto">
          <a:xfrm>
            <a:off x="8338328" y="2664430"/>
            <a:ext cx="7095309"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WER IST ressourcenmangel?</a:t>
            </a:r>
          </a:p>
        </p:txBody>
      </p:sp>
      <p:sp>
        <p:nvSpPr>
          <p:cNvPr id="17" name="Rectangle 2"/>
          <p:cNvSpPr>
            <a:spLocks noChangeArrowheads="1"/>
          </p:cNvSpPr>
          <p:nvPr/>
        </p:nvSpPr>
        <p:spPr bwMode="auto">
          <a:xfrm>
            <a:off x="8539774" y="3920992"/>
            <a:ext cx="6893863" cy="568800"/>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ICH BEI ressourcenmangel</a:t>
            </a:r>
          </a:p>
        </p:txBody>
      </p:sp>
      <p:sp>
        <p:nvSpPr>
          <p:cNvPr id="8" name="Rectangle 2">
            <a:extLst>
              <a:ext uri="{FF2B5EF4-FFF2-40B4-BE49-F238E27FC236}">
                <a16:creationId xmlns:a16="http://schemas.microsoft.com/office/drawing/2014/main" id="{9C2CB6D0-A4A4-3E4B-BFBE-935FF272E415}"/>
              </a:ext>
            </a:extLst>
          </p:cNvPr>
          <p:cNvSpPr>
            <a:spLocks noChangeArrowheads="1"/>
          </p:cNvSpPr>
          <p:nvPr/>
        </p:nvSpPr>
        <p:spPr bwMode="auto">
          <a:xfrm>
            <a:off x="9621547" y="4551183"/>
            <a:ext cx="6240317" cy="567999"/>
          </a:xfrm>
          <a:prstGeom prst="rect">
            <a:avLst/>
          </a:prstGeom>
          <a:solidFill>
            <a:srgbClr val="625647"/>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360000" tIns="180000" rIns="540000" bIns="144000" anchor="ctr" anchorCtr="0">
            <a:spAutoFit/>
          </a:bodyPr>
          <a:lstStyle/>
          <a:p>
            <a:pPr fontAlgn="base">
              <a:lnSpc>
                <a:spcPct val="75000"/>
              </a:lnSpc>
              <a:spcBef>
                <a:spcPct val="0"/>
              </a:spcBef>
              <a:spcAft>
                <a:spcPct val="0"/>
              </a:spcAft>
            </a:pPr>
            <a:r>
              <a:rPr lang="de-DE" sz="2000" dirty="0">
                <a:solidFill>
                  <a:srgbClr val="FFFFFF"/>
                </a:solidFill>
                <a:latin typeface="FagoNoBoldTf-Roman" pitchFamily="50" charset="0"/>
              </a:rPr>
              <a:t>GUTE BEISPIELE</a:t>
            </a:r>
          </a:p>
        </p:txBody>
      </p:sp>
    </p:spTree>
    <p:extLst>
      <p:ext uri="{BB962C8B-B14F-4D97-AF65-F5344CB8AC3E}">
        <p14:creationId xmlns:p14="http://schemas.microsoft.com/office/powerpoint/2010/main" val="12475879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decel="10000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decel="10000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1+#ppt_w/2"/>
                                          </p:val>
                                        </p:tav>
                                        <p:tav tm="100000">
                                          <p:val>
                                            <p:strVal val="#ppt_x"/>
                                          </p:val>
                                        </p:tav>
                                      </p:tavLst>
                                    </p:anim>
                                    <p:anim calcmode="lin" valueType="num">
                                      <p:cBhvr additive="base">
                                        <p:cTn id="14"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decel="10000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1+#ppt_w/2"/>
                                          </p:val>
                                        </p:tav>
                                        <p:tav tm="100000">
                                          <p:val>
                                            <p:strVal val="#ppt_x"/>
                                          </p:val>
                                        </p:tav>
                                      </p:tavLst>
                                    </p:anim>
                                    <p:anim calcmode="lin" valueType="num">
                                      <p:cBhvr additive="base">
                                        <p:cTn id="20"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decel="10000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1+#ppt_w/2"/>
                                          </p:val>
                                        </p:tav>
                                        <p:tav tm="100000">
                                          <p:val>
                                            <p:strVal val="#ppt_x"/>
                                          </p:val>
                                        </p:tav>
                                      </p:tavLst>
                                    </p:anim>
                                    <p:anim calcmode="lin" valueType="num">
                                      <p:cBhvr additive="base">
                                        <p:cTn id="26"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decel="10000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1+#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0" presetClass="path" presetSubtype="0" accel="50000" decel="50000" fill="hold" grpId="1" nodeType="clickEffect">
                                  <p:stCondLst>
                                    <p:cond delay="0"/>
                                  </p:stCondLst>
                                  <p:childTnLst>
                                    <p:animMotion origin="layout" path="M 0 0 L -0.26393 0 " pathEditMode="relative" ptsTypes="AA">
                                      <p:cBhvr>
                                        <p:cTn id="36" dur="2000" fill="hold"/>
                                        <p:tgtEl>
                                          <p:spTgt spid="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3" grpId="0" animBg="1"/>
      <p:bldP spid="15" grpId="0" animBg="1"/>
      <p:bldP spid="17" grpId="0" animBg="1"/>
      <p:bldP spid="8" grpId="0" animBg="1"/>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Grafik 1" descr="Ein Bild, das Screenshot enthält.&#10;&#10;Automatisch generierte Beschreibung">
            <a:extLst>
              <a:ext uri="{FF2B5EF4-FFF2-40B4-BE49-F238E27FC236}">
                <a16:creationId xmlns:a16="http://schemas.microsoft.com/office/drawing/2014/main" id="{561BF2A5-61D7-414E-8052-ECA5131E96BC}"/>
              </a:ext>
            </a:extLst>
          </p:cNvPr>
          <p:cNvPicPr>
            <a:picLocks noChangeAspect="1"/>
          </p:cNvPicPr>
          <p:nvPr/>
        </p:nvPicPr>
        <p:blipFill rotWithShape="1">
          <a:blip r:embed="rId2">
            <a:extLst>
              <a:ext uri="{28A0092B-C50C-407E-A947-70E740481C1C}">
                <a14:useLocalDpi xmlns:a14="http://schemas.microsoft.com/office/drawing/2010/main" val="0"/>
              </a:ext>
            </a:extLst>
          </a:blip>
          <a:srcRect t="12147"/>
          <a:stretch/>
        </p:blipFill>
        <p:spPr>
          <a:xfrm>
            <a:off x="686457" y="416531"/>
            <a:ext cx="10819086" cy="6024939"/>
          </a:xfrm>
          <a:prstGeom prst="rect">
            <a:avLst/>
          </a:prstGeom>
        </p:spPr>
      </p:pic>
    </p:spTree>
    <p:extLst>
      <p:ext uri="{BB962C8B-B14F-4D97-AF65-F5344CB8AC3E}">
        <p14:creationId xmlns:p14="http://schemas.microsoft.com/office/powerpoint/2010/main" val="282834034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show="0">
  <p:cSld>
    <p:bg>
      <p:bgPr>
        <a:gradFill flip="none" rotWithShape="1">
          <a:gsLst>
            <a:gs pos="0">
              <a:srgbClr val="625647">
                <a:lumMod val="70000"/>
                <a:lumOff val="30000"/>
              </a:srgbClr>
            </a:gs>
            <a:gs pos="46000">
              <a:srgbClr val="625647">
                <a:lumMod val="80000"/>
                <a:lumOff val="20000"/>
              </a:srgbClr>
            </a:gs>
            <a:gs pos="100000">
              <a:srgbClr val="625647"/>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 name="Rechteck 2"/>
          <p:cNvSpPr/>
          <p:nvPr/>
        </p:nvSpPr>
        <p:spPr>
          <a:xfrm>
            <a:off x="0" y="0"/>
            <a:ext cx="12192000" cy="6866447"/>
          </a:xfrm>
          <a:prstGeom prst="rect">
            <a:avLst/>
          </a:prstGeom>
        </p:spPr>
        <p:txBody>
          <a:bodyPr wrap="square" lIns="2160000" tIns="2880000" rIns="2160000" bIns="3240000" anchor="ctr" anchorCtr="0">
            <a:noAutofit/>
          </a:bodyPr>
          <a:lstStyle/>
          <a:p>
            <a:pPr lvl="0" algn="ctr">
              <a:lnSpc>
                <a:spcPct val="75000"/>
              </a:lnSpc>
            </a:pPr>
            <a:r>
              <a:rPr lang="de-DE" sz="6000" spc="-300" dirty="0">
                <a:solidFill>
                  <a:srgbClr val="F2F0EE"/>
                </a:solidFill>
                <a:latin typeface="FagoNoBoldTf-Roman" pitchFamily="50" charset="0"/>
              </a:rPr>
              <a:t>WAS IST ressourcenmangel?</a:t>
            </a:r>
            <a:endParaRPr lang="de-DE" sz="6000" spc="-300" dirty="0">
              <a:solidFill>
                <a:srgbClr val="F2F0EE"/>
              </a:solidFill>
              <a:latin typeface="FagoNoRegularTf-Roman" pitchFamily="50" charset="0"/>
            </a:endParaRPr>
          </a:p>
        </p:txBody>
      </p:sp>
      <p:pic>
        <p:nvPicPr>
          <p:cNvPr id="2" name="Grafik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9518" y="5680638"/>
            <a:ext cx="632965" cy="632965"/>
          </a:xfrm>
          <a:prstGeom prst="rect">
            <a:avLst/>
          </a:prstGeom>
        </p:spPr>
      </p:pic>
    </p:spTree>
    <p:extLst>
      <p:ext uri="{BB962C8B-B14F-4D97-AF65-F5344CB8AC3E}">
        <p14:creationId xmlns:p14="http://schemas.microsoft.com/office/powerpoint/2010/main" val="204989266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1798820" y="719138"/>
            <a:ext cx="10393180" cy="1566862"/>
          </a:xfrm>
          <a:prstGeom prst="rect">
            <a:avLst/>
          </a:prstGeom>
          <a:noFill/>
          <a:ln w="9525">
            <a:noFill/>
            <a:miter lim="800000"/>
            <a:headEnd/>
            <a:tailEnd/>
          </a:ln>
        </p:spPr>
        <p:txBody>
          <a:bodyPr rIns="1080000" anchor="b">
            <a:noAutofit/>
          </a:bodyPr>
          <a:lstStyle/>
          <a:p>
            <a:pPr>
              <a:lnSpc>
                <a:spcPct val="75000"/>
              </a:lnSpc>
            </a:pPr>
            <a:r>
              <a:rPr lang="de-DE" sz="4000" spc="-150" dirty="0">
                <a:solidFill>
                  <a:srgbClr val="625647"/>
                </a:solidFill>
                <a:latin typeface="FagoNoBoldTf-Roman" pitchFamily="50" charset="0"/>
                <a:cs typeface="Arial" pitchFamily="34" charset="0"/>
              </a:rPr>
              <a:t>WAS IST ressourcenmangel?</a:t>
            </a:r>
          </a:p>
        </p:txBody>
      </p:sp>
      <p:sp>
        <p:nvSpPr>
          <p:cNvPr id="3" name="Rechteck 2">
            <a:extLst>
              <a:ext uri="{FF2B5EF4-FFF2-40B4-BE49-F238E27FC236}">
                <a16:creationId xmlns:a16="http://schemas.microsoft.com/office/drawing/2014/main" id="{B11DB946-CDAD-5C4A-9C7B-955A1597DC82}"/>
              </a:ext>
            </a:extLst>
          </p:cNvPr>
          <p:cNvSpPr/>
          <p:nvPr/>
        </p:nvSpPr>
        <p:spPr>
          <a:xfrm>
            <a:off x="762795" y="2816362"/>
            <a:ext cx="10666410" cy="3046988"/>
          </a:xfrm>
          <a:prstGeom prst="rect">
            <a:avLst/>
          </a:prstGeom>
        </p:spPr>
        <p:txBody>
          <a:bodyPr wrap="square">
            <a:spAutoFit/>
          </a:bodyPr>
          <a:lstStyle/>
          <a:p>
            <a:r>
              <a:rPr lang="de-DE" sz="2400" dirty="0">
                <a:solidFill>
                  <a:srgbClr val="625647"/>
                </a:solidFill>
                <a:latin typeface="FagoNoRegular-Roman" pitchFamily="2" charset="77"/>
              </a:rPr>
              <a:t>Ressourcenmangel | </a:t>
            </a:r>
            <a:r>
              <a:rPr lang="de-DE" sz="2400" dirty="0" err="1">
                <a:solidFill>
                  <a:srgbClr val="625647"/>
                </a:solidFill>
                <a:latin typeface="Arial" panose="020B0604020202020204" pitchFamily="34" charset="0"/>
                <a:cs typeface="Arial" panose="020B0604020202020204" pitchFamily="34" charset="0"/>
              </a:rPr>
              <a:t>rɛˈsʊrsn̩m</a:t>
            </a:r>
            <a:r>
              <a:rPr lang="de-DE" sz="2400" u="sng" dirty="0" err="1">
                <a:solidFill>
                  <a:srgbClr val="625647"/>
                </a:solidFill>
                <a:latin typeface="Arial" panose="020B0604020202020204" pitchFamily="34" charset="0"/>
                <a:cs typeface="Arial" panose="020B0604020202020204" pitchFamily="34" charset="0"/>
              </a:rPr>
              <a:t>ạ</a:t>
            </a:r>
            <a:r>
              <a:rPr lang="de-DE" sz="2400" dirty="0" err="1">
                <a:solidFill>
                  <a:srgbClr val="625647"/>
                </a:solidFill>
                <a:latin typeface="Arial" panose="020B0604020202020204" pitchFamily="34" charset="0"/>
                <a:cs typeface="Arial" panose="020B0604020202020204" pitchFamily="34" charset="0"/>
              </a:rPr>
              <a:t>ngel</a:t>
            </a:r>
            <a:r>
              <a:rPr lang="de-DE" sz="2400" dirty="0">
                <a:solidFill>
                  <a:srgbClr val="625647"/>
                </a:solidFill>
                <a:latin typeface="FagoNoRegular-Roman" pitchFamily="2" charset="77"/>
              </a:rPr>
              <a:t> |</a:t>
            </a:r>
            <a:r>
              <a:rPr lang="de-DE" sz="2400" i="1" dirty="0">
                <a:solidFill>
                  <a:srgbClr val="625647"/>
                </a:solidFill>
                <a:latin typeface="FagoNoRegular-Roman" pitchFamily="2" charset="77"/>
              </a:rPr>
              <a:t>, der  </a:t>
            </a:r>
          </a:p>
          <a:p>
            <a:r>
              <a:rPr lang="de-DE" sz="2400" dirty="0">
                <a:solidFill>
                  <a:srgbClr val="625647"/>
                </a:solidFill>
                <a:latin typeface="FagoNoRegular-Roman" pitchFamily="2" charset="77"/>
              </a:rPr>
              <a:t>Substantiv, maskulin </a:t>
            </a:r>
          </a:p>
          <a:p>
            <a:r>
              <a:rPr lang="de-DE" sz="2400" dirty="0">
                <a:solidFill>
                  <a:srgbClr val="625647"/>
                </a:solidFill>
                <a:latin typeface="FagoNoRegular-Roman" pitchFamily="2" charset="77"/>
              </a:rPr>
              <a:t>HERKUNFT französisch </a:t>
            </a:r>
            <a:r>
              <a:rPr lang="de-DE" sz="2400" dirty="0" err="1">
                <a:solidFill>
                  <a:srgbClr val="625647"/>
                </a:solidFill>
                <a:latin typeface="FagoNoRegular-Roman" pitchFamily="2" charset="77"/>
              </a:rPr>
              <a:t>ressource</a:t>
            </a:r>
            <a:r>
              <a:rPr lang="de-DE" sz="2400" dirty="0">
                <a:solidFill>
                  <a:srgbClr val="625647"/>
                </a:solidFill>
                <a:latin typeface="FagoNoRegular-Roman" pitchFamily="2" charset="77"/>
              </a:rPr>
              <a:t>, zu altfranzösisch </a:t>
            </a:r>
            <a:r>
              <a:rPr lang="de-DE" sz="2400" dirty="0" err="1">
                <a:solidFill>
                  <a:srgbClr val="625647"/>
                </a:solidFill>
                <a:latin typeface="FagoNoRegular-Roman" pitchFamily="2" charset="77"/>
              </a:rPr>
              <a:t>resourdre</a:t>
            </a:r>
            <a:r>
              <a:rPr lang="de-DE" sz="2400" dirty="0">
                <a:solidFill>
                  <a:srgbClr val="625647"/>
                </a:solidFill>
                <a:latin typeface="FagoNoRegular-Roman" pitchFamily="2" charset="77"/>
              </a:rPr>
              <a:t> &lt; lateinisch </a:t>
            </a:r>
            <a:r>
              <a:rPr lang="de-DE" sz="2400" dirty="0" err="1">
                <a:solidFill>
                  <a:srgbClr val="625647"/>
                </a:solidFill>
                <a:latin typeface="FagoNoRegular-Roman" pitchFamily="2" charset="77"/>
              </a:rPr>
              <a:t>resurgere</a:t>
            </a:r>
            <a:r>
              <a:rPr lang="de-DE" sz="2400" dirty="0">
                <a:solidFill>
                  <a:srgbClr val="625647"/>
                </a:solidFill>
                <a:latin typeface="FagoNoRegular-Roman" pitchFamily="2" charset="77"/>
              </a:rPr>
              <a:t> = wieder erstehen  </a:t>
            </a:r>
          </a:p>
          <a:p>
            <a:r>
              <a:rPr lang="de-DE" sz="2400" dirty="0">
                <a:solidFill>
                  <a:srgbClr val="625647"/>
                </a:solidFill>
                <a:latin typeface="FagoNoRegular-Roman" pitchFamily="2" charset="77"/>
              </a:rPr>
              <a:t>mittelhochdeutsch </a:t>
            </a:r>
            <a:r>
              <a:rPr lang="de-DE" sz="2400" dirty="0" err="1">
                <a:solidFill>
                  <a:srgbClr val="625647"/>
                </a:solidFill>
                <a:latin typeface="FagoNoRegular-Roman" pitchFamily="2" charset="77"/>
              </a:rPr>
              <a:t>mangel</a:t>
            </a:r>
            <a:r>
              <a:rPr lang="de-DE" sz="2400" dirty="0">
                <a:solidFill>
                  <a:srgbClr val="625647"/>
                </a:solidFill>
                <a:latin typeface="FagoNoRegular-Roman" pitchFamily="2" charset="77"/>
              </a:rPr>
              <a:t>, zu mangeln </a:t>
            </a:r>
          </a:p>
          <a:p>
            <a:r>
              <a:rPr lang="de-DE" sz="2400" dirty="0">
                <a:solidFill>
                  <a:srgbClr val="625647"/>
                </a:solidFill>
                <a:latin typeface="FagoNoRegular-Roman" pitchFamily="2" charset="77"/>
              </a:rPr>
              <a:t>  </a:t>
            </a:r>
            <a:endParaRPr lang="de-DE" sz="2400" b="1" dirty="0">
              <a:solidFill>
                <a:srgbClr val="625647"/>
              </a:solidFill>
              <a:latin typeface="FagoNoRegular-Roman" pitchFamily="2" charset="77"/>
            </a:endParaRPr>
          </a:p>
          <a:p>
            <a:pPr marL="355600" lvl="1" indent="-173038"/>
            <a:r>
              <a:rPr lang="de-DE" sz="2400" b="1" dirty="0">
                <a:solidFill>
                  <a:srgbClr val="625647"/>
                </a:solidFill>
                <a:latin typeface="FagoNoRegular-Roman" pitchFamily="2" charset="77"/>
              </a:rPr>
              <a:t>1 </a:t>
            </a:r>
            <a:r>
              <a:rPr lang="de-DE" sz="2400" dirty="0">
                <a:solidFill>
                  <a:srgbClr val="625647"/>
                </a:solidFill>
                <a:latin typeface="FagoNoRegular-Roman" pitchFamily="2" charset="77"/>
              </a:rPr>
              <a:t> das Fehlen von Geldmitteln oder eines natürlichen Bestands | </a:t>
            </a:r>
            <a:r>
              <a:rPr lang="de-DE" sz="2400" i="1" dirty="0">
                <a:solidFill>
                  <a:srgbClr val="625647"/>
                </a:solidFill>
                <a:latin typeface="FagoNoRegular-Roman" pitchFamily="2" charset="77"/>
              </a:rPr>
              <a:t>man stellte das Projekt wegen Ressourcenmangel vorläufig ein</a:t>
            </a:r>
            <a:endParaRPr lang="de-DE" sz="2400" dirty="0">
              <a:solidFill>
                <a:srgbClr val="625647"/>
              </a:solidFill>
              <a:latin typeface="FagoNoRegular-Roman" pitchFamily="2" charset="77"/>
            </a:endParaRPr>
          </a:p>
        </p:txBody>
      </p:sp>
    </p:spTree>
    <p:extLst>
      <p:ext uri="{BB962C8B-B14F-4D97-AF65-F5344CB8AC3E}">
        <p14:creationId xmlns:p14="http://schemas.microsoft.com/office/powerpoint/2010/main" val="13666736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 1">
            <a:extLst>
              <a:ext uri="{FF2B5EF4-FFF2-40B4-BE49-F238E27FC236}">
                <a16:creationId xmlns:a16="http://schemas.microsoft.com/office/drawing/2014/main" id="{8954CC79-2DEB-7444-8007-3826340AE7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66000" y="1168999"/>
            <a:ext cx="4862475" cy="4523478"/>
          </a:xfrm>
          <a:prstGeom prst="rect">
            <a:avLst/>
          </a:prstGeom>
        </p:spPr>
      </p:pic>
      <p:sp>
        <p:nvSpPr>
          <p:cNvPr id="6" name="Rectangle 6"/>
          <p:cNvSpPr>
            <a:spLocks noChangeArrowheads="1"/>
          </p:cNvSpPr>
          <p:nvPr/>
        </p:nvSpPr>
        <p:spPr bwMode="auto">
          <a:xfrm>
            <a:off x="1798820" y="719138"/>
            <a:ext cx="10393180" cy="1566862"/>
          </a:xfrm>
          <a:prstGeom prst="rect">
            <a:avLst/>
          </a:prstGeom>
          <a:noFill/>
          <a:ln w="9525">
            <a:noFill/>
            <a:miter lim="800000"/>
            <a:headEnd/>
            <a:tailEnd/>
          </a:ln>
        </p:spPr>
        <p:txBody>
          <a:bodyPr rIns="1080000" anchor="b">
            <a:noAutofit/>
          </a:bodyPr>
          <a:lstStyle/>
          <a:p>
            <a:pPr>
              <a:lnSpc>
                <a:spcPct val="75000"/>
              </a:lnSpc>
            </a:pPr>
            <a:r>
              <a:rPr lang="de-DE" sz="4000" spc="-150" dirty="0">
                <a:solidFill>
                  <a:srgbClr val="625647"/>
                </a:solidFill>
                <a:latin typeface="FagoNoBoldTf-Roman" pitchFamily="50" charset="0"/>
                <a:cs typeface="Arial" pitchFamily="34" charset="0"/>
              </a:rPr>
              <a:t>WAS IST ressourcenmangel?</a:t>
            </a:r>
          </a:p>
        </p:txBody>
      </p:sp>
      <p:sp>
        <p:nvSpPr>
          <p:cNvPr id="5" name="Rectangle 3"/>
          <p:cNvSpPr>
            <a:spLocks noChangeArrowheads="1"/>
          </p:cNvSpPr>
          <p:nvPr/>
        </p:nvSpPr>
        <p:spPr bwMode="auto">
          <a:xfrm>
            <a:off x="2725740" y="2708277"/>
            <a:ext cx="9466260" cy="3527631"/>
          </a:xfrm>
          <a:prstGeom prst="rect">
            <a:avLst/>
          </a:prstGeom>
          <a:noFill/>
          <a:ln w="9525">
            <a:noFill/>
            <a:miter lim="800000"/>
            <a:headEnd/>
            <a:tailEnd/>
          </a:ln>
        </p:spPr>
        <p:txBody>
          <a:bodyPr lIns="91428" tIns="45715" rIns="1800000" bIns="46800">
            <a:noAutofit/>
          </a:bodyPr>
          <a:lstStyle/>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Agentur für konvergente Kommunikation</a:t>
            </a:r>
          </a:p>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2004 in Frankfurt (Oder) gegründet</a:t>
            </a:r>
          </a:p>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Verteilt über Deutschland: Berlin, Hamburg, Stuttgart, Düsseldorf und Dresden</a:t>
            </a:r>
          </a:p>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Kunden aus Politik, Gesellschaft, Wirtschaft und Wissenschaft</a:t>
            </a:r>
          </a:p>
          <a:p>
            <a:pPr marL="360354" indent="-360354">
              <a:lnSpc>
                <a:spcPts val="2500"/>
              </a:lnSpc>
              <a:spcBef>
                <a:spcPct val="30000"/>
              </a:spcBef>
              <a:buClr>
                <a:srgbClr val="625647"/>
              </a:buClr>
              <a:buFont typeface="Systemschrift"/>
              <a:buChar char="+"/>
            </a:pPr>
            <a:endParaRPr lang="de-DE" sz="2400" spc="-151" dirty="0">
              <a:solidFill>
                <a:srgbClr val="625647"/>
              </a:solidFill>
              <a:latin typeface="FagoNoRegularTf-Roman" pitchFamily="50" charset="0"/>
              <a:cs typeface="FagoNoBold-Roman"/>
            </a:endParaRPr>
          </a:p>
        </p:txBody>
      </p:sp>
    </p:spTree>
    <p:extLst>
      <p:ext uri="{BB962C8B-B14F-4D97-AF65-F5344CB8AC3E}">
        <p14:creationId xmlns:p14="http://schemas.microsoft.com/office/powerpoint/2010/main" val="42562425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1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1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1798820" y="719138"/>
            <a:ext cx="10393180" cy="1566862"/>
          </a:xfrm>
          <a:prstGeom prst="rect">
            <a:avLst/>
          </a:prstGeom>
          <a:noFill/>
          <a:ln w="9525">
            <a:noFill/>
            <a:miter lim="800000"/>
            <a:headEnd/>
            <a:tailEnd/>
          </a:ln>
        </p:spPr>
        <p:txBody>
          <a:bodyPr rIns="1080000" anchor="b">
            <a:noAutofit/>
          </a:bodyPr>
          <a:lstStyle/>
          <a:p>
            <a:pPr>
              <a:lnSpc>
                <a:spcPct val="75000"/>
              </a:lnSpc>
            </a:pPr>
            <a:r>
              <a:rPr lang="de-DE" sz="4000" spc="-150" dirty="0">
                <a:solidFill>
                  <a:srgbClr val="625647"/>
                </a:solidFill>
                <a:latin typeface="FagoNoBoldTf-Roman" pitchFamily="50" charset="0"/>
                <a:cs typeface="Arial" pitchFamily="34" charset="0"/>
              </a:rPr>
              <a:t>WAS IST ressourcenmangel?</a:t>
            </a:r>
          </a:p>
        </p:txBody>
      </p:sp>
      <p:sp>
        <p:nvSpPr>
          <p:cNvPr id="5" name="Rectangle 3"/>
          <p:cNvSpPr>
            <a:spLocks noChangeArrowheads="1"/>
          </p:cNvSpPr>
          <p:nvPr/>
        </p:nvSpPr>
        <p:spPr bwMode="auto">
          <a:xfrm>
            <a:off x="2725740" y="2708277"/>
            <a:ext cx="9466260" cy="3527631"/>
          </a:xfrm>
          <a:prstGeom prst="rect">
            <a:avLst/>
          </a:prstGeom>
          <a:noFill/>
          <a:ln w="9525">
            <a:noFill/>
            <a:miter lim="800000"/>
            <a:headEnd/>
            <a:tailEnd/>
          </a:ln>
        </p:spPr>
        <p:txBody>
          <a:bodyPr lIns="91428" tIns="45715" rIns="1800000" bIns="46800">
            <a:noAutofit/>
          </a:bodyPr>
          <a:lstStyle/>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Teil der HIRSCHEN GROUP</a:t>
            </a:r>
          </a:p>
          <a:p>
            <a:pPr marL="817554" lvl="1" indent="-360354">
              <a:lnSpc>
                <a:spcPts val="2500"/>
              </a:lnSpc>
              <a:spcBef>
                <a:spcPct val="30000"/>
              </a:spcBef>
              <a:buClr>
                <a:srgbClr val="625647"/>
              </a:buClr>
              <a:buFont typeface="FagoNoRegularTf-Roman" pitchFamily="50" charset="0"/>
              <a:buChar char="×"/>
            </a:pPr>
            <a:r>
              <a:rPr lang="de-DE" sz="2400" spc="-151" dirty="0">
                <a:solidFill>
                  <a:srgbClr val="625647"/>
                </a:solidFill>
                <a:latin typeface="FagoNoRegularTf-Roman" pitchFamily="50" charset="0"/>
                <a:cs typeface="FagoNoBold-Roman"/>
              </a:rPr>
              <a:t>mit 50 Partneragenturen (Großbritannien, Österreich und Deutschland)</a:t>
            </a:r>
          </a:p>
          <a:p>
            <a:pPr marL="817554" lvl="1" indent="-360354">
              <a:lnSpc>
                <a:spcPts val="2500"/>
              </a:lnSpc>
              <a:spcBef>
                <a:spcPct val="30000"/>
              </a:spcBef>
              <a:buClr>
                <a:srgbClr val="625647"/>
              </a:buClr>
              <a:buFont typeface="FagoNoRegularTf-Roman" pitchFamily="50" charset="0"/>
              <a:buChar char="×"/>
            </a:pPr>
            <a:r>
              <a:rPr lang="de-DE" sz="2400" spc="-151" dirty="0">
                <a:solidFill>
                  <a:srgbClr val="625647"/>
                </a:solidFill>
                <a:latin typeface="FagoNoRegularTf-Roman" pitchFamily="50" charset="0"/>
                <a:cs typeface="FagoNoBold-Roman"/>
              </a:rPr>
              <a:t>bieten gesamte Palette des Kommunikationsbusiness</a:t>
            </a:r>
          </a:p>
        </p:txBody>
      </p:sp>
    </p:spTree>
    <p:extLst>
      <p:ext uri="{BB962C8B-B14F-4D97-AF65-F5344CB8AC3E}">
        <p14:creationId xmlns:p14="http://schemas.microsoft.com/office/powerpoint/2010/main" val="17128074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1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03ADC380-B332-BA4A-BD23-A88208ACF8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6720"/>
            <a:ext cx="12192000" cy="6584560"/>
          </a:xfrm>
          <a:prstGeom prst="rect">
            <a:avLst/>
          </a:prstGeom>
        </p:spPr>
      </p:pic>
    </p:spTree>
    <p:extLst>
      <p:ext uri="{BB962C8B-B14F-4D97-AF65-F5344CB8AC3E}">
        <p14:creationId xmlns:p14="http://schemas.microsoft.com/office/powerpoint/2010/main" val="210175807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1798820" y="719138"/>
            <a:ext cx="10393180" cy="1566862"/>
          </a:xfrm>
          <a:prstGeom prst="rect">
            <a:avLst/>
          </a:prstGeom>
          <a:noFill/>
          <a:ln w="9525">
            <a:noFill/>
            <a:miter lim="800000"/>
            <a:headEnd/>
            <a:tailEnd/>
          </a:ln>
        </p:spPr>
        <p:txBody>
          <a:bodyPr rIns="1080000" anchor="b">
            <a:noAutofit/>
          </a:bodyPr>
          <a:lstStyle/>
          <a:p>
            <a:pPr>
              <a:lnSpc>
                <a:spcPct val="75000"/>
              </a:lnSpc>
            </a:pPr>
            <a:r>
              <a:rPr lang="de-DE" sz="4000" spc="-150" dirty="0">
                <a:solidFill>
                  <a:srgbClr val="625647"/>
                </a:solidFill>
                <a:latin typeface="FagoNoBoldTf-Roman" pitchFamily="50" charset="0"/>
                <a:cs typeface="Arial" pitchFamily="34" charset="0"/>
              </a:rPr>
              <a:t>WAS IST ressourcenmangel?</a:t>
            </a:r>
          </a:p>
        </p:txBody>
      </p:sp>
      <p:sp>
        <p:nvSpPr>
          <p:cNvPr id="5" name="Rectangle 3"/>
          <p:cNvSpPr>
            <a:spLocks noChangeArrowheads="1"/>
          </p:cNvSpPr>
          <p:nvPr/>
        </p:nvSpPr>
        <p:spPr bwMode="auto">
          <a:xfrm>
            <a:off x="2725740" y="2708277"/>
            <a:ext cx="9466260" cy="3527631"/>
          </a:xfrm>
          <a:prstGeom prst="rect">
            <a:avLst/>
          </a:prstGeom>
          <a:noFill/>
          <a:ln w="9525">
            <a:noFill/>
            <a:miter lim="800000"/>
            <a:headEnd/>
            <a:tailEnd/>
          </a:ln>
        </p:spPr>
        <p:txBody>
          <a:bodyPr lIns="91428" tIns="45715" rIns="1800000" bIns="46800">
            <a:noAutofit/>
          </a:bodyPr>
          <a:lstStyle/>
          <a:p>
            <a:pPr marL="360354" indent="-360354">
              <a:lnSpc>
                <a:spcPts val="2500"/>
              </a:lnSpc>
              <a:spcBef>
                <a:spcPct val="30000"/>
              </a:spcBef>
              <a:buClr>
                <a:srgbClr val="625647"/>
              </a:buClr>
              <a:buFont typeface="Systemschrift"/>
              <a:buChar char="+"/>
            </a:pPr>
            <a:r>
              <a:rPr lang="de-DE" sz="2400" spc="-151" dirty="0">
                <a:solidFill>
                  <a:srgbClr val="625647"/>
                </a:solidFill>
                <a:latin typeface="FagoNoRegularTf-Roman" pitchFamily="50" charset="0"/>
                <a:cs typeface="FagoNoBold-Roman"/>
              </a:rPr>
              <a:t>weiterhin Mitglied der „Golden </a:t>
            </a:r>
            <a:r>
              <a:rPr lang="de-DE" sz="2400" spc="-151" dirty="0" err="1">
                <a:solidFill>
                  <a:srgbClr val="625647"/>
                </a:solidFill>
                <a:latin typeface="FagoNoRegularTf-Roman" pitchFamily="50" charset="0"/>
                <a:cs typeface="FagoNoBold-Roman"/>
              </a:rPr>
              <a:t>Dudes</a:t>
            </a:r>
            <a:r>
              <a:rPr lang="de-DE" sz="2400" spc="-151" dirty="0">
                <a:solidFill>
                  <a:srgbClr val="625647"/>
                </a:solidFill>
                <a:latin typeface="FagoNoRegularTf-Roman" pitchFamily="50" charset="0"/>
                <a:cs typeface="FagoNoBold-Roman"/>
              </a:rPr>
              <a:t>“</a:t>
            </a:r>
          </a:p>
          <a:p>
            <a:pPr marL="817554" lvl="1" indent="-360354">
              <a:lnSpc>
                <a:spcPts val="2500"/>
              </a:lnSpc>
              <a:spcBef>
                <a:spcPct val="30000"/>
              </a:spcBef>
              <a:buClr>
                <a:srgbClr val="625647"/>
              </a:buClr>
              <a:buFont typeface="FagoNoRegularTf-Roman" pitchFamily="50" charset="0"/>
              <a:buChar char="×"/>
            </a:pPr>
            <a:r>
              <a:rPr lang="de-DE" sz="2400" spc="-151" dirty="0">
                <a:solidFill>
                  <a:srgbClr val="625647"/>
                </a:solidFill>
                <a:latin typeface="FagoNoRegularTf-Roman" pitchFamily="50" charset="0"/>
                <a:cs typeface="FagoNoBold-Roman"/>
              </a:rPr>
              <a:t>Internationales Netz von Agenturen</a:t>
            </a:r>
          </a:p>
          <a:p>
            <a:pPr marL="817554" lvl="1" indent="-360354">
              <a:lnSpc>
                <a:spcPts val="2500"/>
              </a:lnSpc>
              <a:spcBef>
                <a:spcPct val="30000"/>
              </a:spcBef>
              <a:buClr>
                <a:srgbClr val="625647"/>
              </a:buClr>
              <a:buFont typeface="FagoNoRegularTf-Roman" pitchFamily="50" charset="0"/>
              <a:buChar char="×"/>
            </a:pPr>
            <a:r>
              <a:rPr lang="de-DE" sz="2400" spc="-151" dirty="0">
                <a:solidFill>
                  <a:srgbClr val="625647"/>
                </a:solidFill>
                <a:latin typeface="FagoNoRegularTf-Roman" pitchFamily="50" charset="0"/>
                <a:cs typeface="FagoNoBold-Roman"/>
              </a:rPr>
              <a:t>vertreten von New York und Madrid über Istanbul bis nach Tokio</a:t>
            </a:r>
          </a:p>
          <a:p>
            <a:pPr marL="817554" lvl="1" indent="-360354">
              <a:lnSpc>
                <a:spcPts val="2500"/>
              </a:lnSpc>
              <a:spcBef>
                <a:spcPct val="30000"/>
              </a:spcBef>
              <a:buClr>
                <a:srgbClr val="625647"/>
              </a:buClr>
              <a:buFont typeface="FagoNoRegularTf-Roman" pitchFamily="50" charset="0"/>
              <a:buChar char="×"/>
            </a:pPr>
            <a:endParaRPr lang="de-DE" sz="2400" spc="-151" dirty="0">
              <a:solidFill>
                <a:srgbClr val="625647"/>
              </a:solidFill>
              <a:latin typeface="FagoNoRegularTf-Roman" pitchFamily="50" charset="0"/>
              <a:cs typeface="FagoNoBold-Roman"/>
            </a:endParaRPr>
          </a:p>
        </p:txBody>
      </p:sp>
    </p:spTree>
    <p:extLst>
      <p:ext uri="{BB962C8B-B14F-4D97-AF65-F5344CB8AC3E}">
        <p14:creationId xmlns:p14="http://schemas.microsoft.com/office/powerpoint/2010/main" val="39567375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1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Larissa">
  <a:themeElements>
    <a:clrScheme name="Larissa">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Lariss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Lariss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Lariss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901</Words>
  <Application>Microsoft Macintosh PowerPoint</Application>
  <PresentationFormat>Breitbild</PresentationFormat>
  <Paragraphs>142</Paragraphs>
  <Slides>30</Slides>
  <Notes>26</Notes>
  <HiddenSlides>11</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30</vt:i4>
      </vt:variant>
    </vt:vector>
  </HeadingPairs>
  <TitlesOfParts>
    <vt:vector size="37" baseType="lpstr">
      <vt:lpstr>Arial</vt:lpstr>
      <vt:lpstr>Calibri</vt:lpstr>
      <vt:lpstr>FagoNoBoldTf-Roman</vt:lpstr>
      <vt:lpstr>FagoNoRegular-Roman</vt:lpstr>
      <vt:lpstr>FagoNoRegularTf-Roman</vt:lpstr>
      <vt:lpstr>Systemschrift</vt:lpstr>
      <vt:lpstr>Larissa</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AndreasNickel</dc:creator>
  <cp:lastModifiedBy>Sebastian Walter</cp:lastModifiedBy>
  <cp:revision>118</cp:revision>
  <cp:lastPrinted>2019-05-16T09:24:56Z</cp:lastPrinted>
  <dcterms:created xsi:type="dcterms:W3CDTF">2013-06-04T12:13:40Z</dcterms:created>
  <dcterms:modified xsi:type="dcterms:W3CDTF">2019-09-15T10:19:30Z</dcterms:modified>
</cp:coreProperties>
</file>

<file path=docProps/thumbnail.jpeg>
</file>